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94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072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93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521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2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06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281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26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24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620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18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4988-C9C0-4CC5-84C0-F7BB923C5819}" type="datetimeFigureOut">
              <a:rPr lang="nb-NO" smtClean="0"/>
              <a:t>09.08.2016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D9D07-40F4-47A0-8FFA-620011D1FD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31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787401"/>
            <a:ext cx="9144000" cy="939799"/>
          </a:xfrm>
        </p:spPr>
        <p:txBody>
          <a:bodyPr>
            <a:normAutofit/>
          </a:bodyPr>
          <a:lstStyle/>
          <a:p>
            <a:r>
              <a:rPr lang="nb-NO" dirty="0"/>
              <a:t>Bakgrunn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070100"/>
            <a:ext cx="9144000" cy="40132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Fylkesinndelingen for Oslo og Akershus står i veien for utvikling av en mer funksjonsdyktig hovedstadsregion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Etter 40 år med forsøk på å lande en god regional organisering i hovedstadsområdet har dette enda ikke lykkes.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Det har ikke skortet på fornuft og god innsikt i problemstillingene, </a:t>
            </a:r>
            <a:r>
              <a:rPr lang="nb-NO" dirty="0" err="1"/>
              <a:t>jfr</a:t>
            </a:r>
            <a:r>
              <a:rPr lang="nb-NO" dirty="0"/>
              <a:t> flere grundige komite-innstillinger og </a:t>
            </a:r>
            <a:r>
              <a:rPr lang="nb-NO" dirty="0" err="1"/>
              <a:t>NOU`er</a:t>
            </a:r>
            <a:r>
              <a:rPr lang="nb-NO" dirty="0"/>
              <a:t> (fra bl.a. </a:t>
            </a:r>
            <a:r>
              <a:rPr lang="nb-NO" dirty="0" err="1"/>
              <a:t>Korenkomiteen</a:t>
            </a:r>
            <a:r>
              <a:rPr lang="nb-NO" dirty="0"/>
              <a:t> i 1972 til </a:t>
            </a:r>
            <a:r>
              <a:rPr lang="nb-NO" dirty="0" err="1"/>
              <a:t>Christensenutvalget</a:t>
            </a:r>
            <a:r>
              <a:rPr lang="nb-NO" dirty="0"/>
              <a:t> og Hovedstadsutvalgets Grenser til besvær på 90-tallet)</a:t>
            </a:r>
          </a:p>
          <a:p>
            <a:pPr algn="l"/>
            <a:endParaRPr lang="nb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Når målet i dag er en ny regional inndeling kan kanskje mulige løsninger fremstå klarere.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951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736601"/>
            <a:ext cx="9144000" cy="787399"/>
          </a:xfrm>
        </p:spPr>
        <p:txBody>
          <a:bodyPr>
            <a:normAutofit fontScale="90000"/>
          </a:bodyPr>
          <a:lstStyle/>
          <a:p>
            <a:r>
              <a:rPr lang="nb-NO" dirty="0"/>
              <a:t>Hvorfor har det gått galt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1663700"/>
            <a:ext cx="9144000" cy="4724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Sammenslåing av Oslo og Akershus gir en kraftkonsentrasjon som skremmer distrikt-Norge.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Oslo har ønsket fortsatt å være seg selv nok.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Utvidelse av Oslo bykommune har bare hatt Oslos egen støtte – og knapt nok det.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Manglende forståelse – både i Oslo, Akershuskommuner og Storting - av behovet for sterkere regional styring for å sikre en funksjonell hovedstadsregion.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Kommunal redsel og motstand mot et «over-kommune» spøkelse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Direkte valg til et stor-fylke/region reduserer lokalpolitisk innflytelse på overordnede beslutninger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232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622301"/>
            <a:ext cx="9144000" cy="939799"/>
          </a:xfrm>
        </p:spPr>
        <p:txBody>
          <a:bodyPr/>
          <a:lstStyle/>
          <a:p>
            <a:r>
              <a:rPr lang="nb-NO" dirty="0"/>
              <a:t>Utfordringen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1905000"/>
            <a:ext cx="9144000" cy="43561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Å lage en regional løsning som opprettholder Oslo kommunes dominerende innflytelse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Å lage en løsning som indirekte gir Oslo sterkere (flere) virkemidler i den regionale styringen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Å lage en løsning der Oslo får økonomisk drahjelp til drift av kollektivtransporten fra befolkningen utenfor kommunegrensen.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Å lage en løsning der den nye regionen ikke virker skremmende på distrikts-Norge.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Å lage en løsning der kommunene har direkte innflytelse på vedtak i det regionale organet</a:t>
            </a:r>
          </a:p>
          <a:p>
            <a:pPr algn="l"/>
            <a:r>
              <a:rPr lang="nb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762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533401"/>
            <a:ext cx="9144000" cy="1028700"/>
          </a:xfrm>
        </p:spPr>
        <p:txBody>
          <a:bodyPr>
            <a:normAutofit/>
          </a:bodyPr>
          <a:lstStyle/>
          <a:p>
            <a:r>
              <a:rPr lang="nb-NO" dirty="0"/>
              <a:t>Løsningen(e) -1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23900" y="2184400"/>
            <a:ext cx="11214100" cy="4432300"/>
          </a:xfrm>
        </p:spPr>
        <p:txBody>
          <a:bodyPr>
            <a:normAutofit fontScale="4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8000" dirty="0"/>
              <a:t>La det regionale organet </a:t>
            </a:r>
            <a:r>
              <a:rPr lang="nb-NO" sz="8000" u="sng" dirty="0"/>
              <a:t>kun</a:t>
            </a:r>
            <a:r>
              <a:rPr lang="nb-NO" sz="8000" dirty="0"/>
              <a:t> befatte seg med de forhold som har betydning for funksjonsdyktigheten, </a:t>
            </a:r>
            <a:r>
              <a:rPr lang="nb-NO" sz="8000" dirty="0" err="1"/>
              <a:t>dvs</a:t>
            </a:r>
            <a:r>
              <a:rPr lang="nb-NO" sz="8000" dirty="0"/>
              <a:t> regional planlegging, utbyggingspolitikk, samferdsel og samordning av areal og transport. Dette gir minst «støy».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sz="8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8000" dirty="0"/>
              <a:t>Løsning av andre fylkeskommunale/kommunale oppgaver overlates til enhetskommunen, samarbeidskommune eller vertskommune. </a:t>
            </a:r>
          </a:p>
          <a:p>
            <a:pPr algn="l"/>
            <a:endParaRPr lang="nb-NO" sz="8000" dirty="0"/>
          </a:p>
          <a:p>
            <a:r>
              <a:rPr lang="nb-NO" dirty="0"/>
              <a:t> 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718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5837"/>
          </a:xfrm>
        </p:spPr>
        <p:txBody>
          <a:bodyPr/>
          <a:lstStyle/>
          <a:p>
            <a:r>
              <a:rPr lang="nb-NO" dirty="0"/>
              <a:t>Løsningen(e) - 2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565400"/>
            <a:ext cx="9144000" cy="3403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Gi det regionale organet en «beskatningsrett» som sikrer at alle innbyggere bidrar likt til drift av kollektivtransporten innenfor regionens grenser.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La regionalt organ få direkte innflytelse på statlige disposisjoner innenfor veg og jernbane.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47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8537"/>
          </a:xfrm>
        </p:spPr>
        <p:txBody>
          <a:bodyPr/>
          <a:lstStyle/>
          <a:p>
            <a:r>
              <a:rPr lang="nb-NO" dirty="0"/>
              <a:t>Løsningen(e)- 3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451100"/>
            <a:ext cx="9144000" cy="28067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La størrelsen på regionen gjenspeile de reelle utfordringer for hovedstadsområdet.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Start med en snever løsning som ikke er utfordrende for deler av Stortinget og som senere kan utvides etter behov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Kommuner i Follo syd/Øvre Romerike (Vestby, Ås og Aurskog Høland) går til Østfold og kommuner på Øvre Romerike (Hurdal, Eidsvoll og Nes) går til </a:t>
            </a:r>
            <a:r>
              <a:rPr lang="nb-NO" dirty="0" err="1"/>
              <a:t>Hedemark</a:t>
            </a:r>
            <a:r>
              <a:rPr lang="nb-NO" dirty="0"/>
              <a:t>/Oppland.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Røyken og Hurum faller naturlig inn i den nye Oslo- regionen</a:t>
            </a:r>
          </a:p>
        </p:txBody>
      </p:sp>
    </p:spTree>
    <p:extLst>
      <p:ext uri="{BB962C8B-B14F-4D97-AF65-F5344CB8AC3E}">
        <p14:creationId xmlns:p14="http://schemas.microsoft.com/office/powerpoint/2010/main" val="282496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4237"/>
          </a:xfrm>
        </p:spPr>
        <p:txBody>
          <a:bodyPr>
            <a:normAutofit fontScale="90000"/>
          </a:bodyPr>
          <a:lstStyle/>
          <a:p>
            <a:r>
              <a:rPr lang="nb-NO" dirty="0"/>
              <a:t>Løsningen(e)-4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87400" y="2425700"/>
            <a:ext cx="9880600" cy="33401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La de styrende organer i den nye regionen bestå av representanter valgt av og blant kommunestyrenes medlemmer slik fylkestinget og Regionplanrådet for Oslo og Akershus var sammensatt frem til 1976.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Dette fjerner overkommunefrykten og gir representasjon fra lokalpolitikkens A-lag - ikke fra B-laget som i dagens fylkesting.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Kommuneadministrasjonens og folkevalgtes lojalitet til det regionale organet styrkes av lokalpolitikeres (ordførernes) deltagelse i regiontinget   </a:t>
            </a:r>
          </a:p>
          <a:p>
            <a:r>
              <a:rPr lang="nb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78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E:\Dokument\osloregionen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843" y="0"/>
            <a:ext cx="5910944" cy="6694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186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492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Bakgrunn</vt:lpstr>
      <vt:lpstr>Hvorfor har det gått galt</vt:lpstr>
      <vt:lpstr>Utfordringen</vt:lpstr>
      <vt:lpstr>Løsningen(e) -1</vt:lpstr>
      <vt:lpstr>Løsningen(e) - 2</vt:lpstr>
      <vt:lpstr>Løsningen(e)- 3</vt:lpstr>
      <vt:lpstr>Løsningen(e)-4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Bakgrunn</dc:title>
  <dc:creator>sue</dc:creator>
  <cp:lastModifiedBy>sue</cp:lastModifiedBy>
  <cp:revision>16</cp:revision>
  <dcterms:created xsi:type="dcterms:W3CDTF">2016-08-08T14:11:13Z</dcterms:created>
  <dcterms:modified xsi:type="dcterms:W3CDTF">2016-08-09T09:07:17Z</dcterms:modified>
</cp:coreProperties>
</file>