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2FF48C69-C8A3-4C9E-AF34-C15E2B44A7C5}" type="datetimeFigureOut">
              <a:rPr lang="nb-NO" smtClean="0"/>
              <a:t>03.05.2018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DF865A7-8EC5-4681-B843-396EC4E97ED7}" type="slidenum">
              <a:rPr lang="nb-NO" smtClean="0"/>
              <a:t>‹#›</a:t>
            </a:fld>
            <a:endParaRPr lang="nb-NO"/>
          </a:p>
        </p:txBody>
      </p:sp>
    </p:spTree>
    <p:extLst>
      <p:ext uri="{BB962C8B-B14F-4D97-AF65-F5344CB8AC3E}">
        <p14:creationId xmlns:p14="http://schemas.microsoft.com/office/powerpoint/2010/main" val="1465062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FF48C69-C8A3-4C9E-AF34-C15E2B44A7C5}" type="datetimeFigureOut">
              <a:rPr lang="nb-NO" smtClean="0"/>
              <a:t>03.05.2018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DF865A7-8EC5-4681-B843-396EC4E97ED7}" type="slidenum">
              <a:rPr lang="nb-NO" smtClean="0"/>
              <a:t>‹#›</a:t>
            </a:fld>
            <a:endParaRPr lang="nb-NO"/>
          </a:p>
        </p:txBody>
      </p:sp>
    </p:spTree>
    <p:extLst>
      <p:ext uri="{BB962C8B-B14F-4D97-AF65-F5344CB8AC3E}">
        <p14:creationId xmlns:p14="http://schemas.microsoft.com/office/powerpoint/2010/main" val="276788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FF48C69-C8A3-4C9E-AF34-C15E2B44A7C5}" type="datetimeFigureOut">
              <a:rPr lang="nb-NO" smtClean="0"/>
              <a:t>03.05.2018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DF865A7-8EC5-4681-B843-396EC4E97ED7}" type="slidenum">
              <a:rPr lang="nb-NO" smtClean="0"/>
              <a:t>‹#›</a:t>
            </a:fld>
            <a:endParaRPr lang="nb-NO"/>
          </a:p>
        </p:txBody>
      </p:sp>
    </p:spTree>
    <p:extLst>
      <p:ext uri="{BB962C8B-B14F-4D97-AF65-F5344CB8AC3E}">
        <p14:creationId xmlns:p14="http://schemas.microsoft.com/office/powerpoint/2010/main" val="2593328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FF48C69-C8A3-4C9E-AF34-C15E2B44A7C5}" type="datetimeFigureOut">
              <a:rPr lang="nb-NO" smtClean="0"/>
              <a:t>03.05.2018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DF865A7-8EC5-4681-B843-396EC4E97ED7}" type="slidenum">
              <a:rPr lang="nb-NO" smtClean="0"/>
              <a:t>‹#›</a:t>
            </a:fld>
            <a:endParaRPr lang="nb-NO"/>
          </a:p>
        </p:txBody>
      </p:sp>
    </p:spTree>
    <p:extLst>
      <p:ext uri="{BB962C8B-B14F-4D97-AF65-F5344CB8AC3E}">
        <p14:creationId xmlns:p14="http://schemas.microsoft.com/office/powerpoint/2010/main" val="505608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p:cNvSpPr>
            <a:spLocks noGrp="1"/>
          </p:cNvSpPr>
          <p:nvPr>
            <p:ph type="dt" sz="half" idx="10"/>
          </p:nvPr>
        </p:nvSpPr>
        <p:spPr/>
        <p:txBody>
          <a:bodyPr/>
          <a:lstStyle/>
          <a:p>
            <a:fld id="{2FF48C69-C8A3-4C9E-AF34-C15E2B44A7C5}" type="datetimeFigureOut">
              <a:rPr lang="nb-NO" smtClean="0"/>
              <a:t>03.05.2018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DF865A7-8EC5-4681-B843-396EC4E97ED7}" type="slidenum">
              <a:rPr lang="nb-NO" smtClean="0"/>
              <a:t>‹#›</a:t>
            </a:fld>
            <a:endParaRPr lang="nb-NO"/>
          </a:p>
        </p:txBody>
      </p:sp>
    </p:spTree>
    <p:extLst>
      <p:ext uri="{BB962C8B-B14F-4D97-AF65-F5344CB8AC3E}">
        <p14:creationId xmlns:p14="http://schemas.microsoft.com/office/powerpoint/2010/main" val="3389427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2FF48C69-C8A3-4C9E-AF34-C15E2B44A7C5}" type="datetimeFigureOut">
              <a:rPr lang="nb-NO" smtClean="0"/>
              <a:t>03.05.2018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3DF865A7-8EC5-4681-B843-396EC4E97ED7}" type="slidenum">
              <a:rPr lang="nb-NO" smtClean="0"/>
              <a:t>‹#›</a:t>
            </a:fld>
            <a:endParaRPr lang="nb-NO"/>
          </a:p>
        </p:txBody>
      </p:sp>
    </p:spTree>
    <p:extLst>
      <p:ext uri="{BB962C8B-B14F-4D97-AF65-F5344CB8AC3E}">
        <p14:creationId xmlns:p14="http://schemas.microsoft.com/office/powerpoint/2010/main" val="1754049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2FF48C69-C8A3-4C9E-AF34-C15E2B44A7C5}" type="datetimeFigureOut">
              <a:rPr lang="nb-NO" smtClean="0"/>
              <a:t>03.05.2018</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3DF865A7-8EC5-4681-B843-396EC4E97ED7}" type="slidenum">
              <a:rPr lang="nb-NO" smtClean="0"/>
              <a:t>‹#›</a:t>
            </a:fld>
            <a:endParaRPr lang="nb-NO"/>
          </a:p>
        </p:txBody>
      </p:sp>
    </p:spTree>
    <p:extLst>
      <p:ext uri="{BB962C8B-B14F-4D97-AF65-F5344CB8AC3E}">
        <p14:creationId xmlns:p14="http://schemas.microsoft.com/office/powerpoint/2010/main" val="1016472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2FF48C69-C8A3-4C9E-AF34-C15E2B44A7C5}" type="datetimeFigureOut">
              <a:rPr lang="nb-NO" smtClean="0"/>
              <a:t>03.05.2018</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3DF865A7-8EC5-4681-B843-396EC4E97ED7}" type="slidenum">
              <a:rPr lang="nb-NO" smtClean="0"/>
              <a:t>‹#›</a:t>
            </a:fld>
            <a:endParaRPr lang="nb-NO"/>
          </a:p>
        </p:txBody>
      </p:sp>
    </p:spTree>
    <p:extLst>
      <p:ext uri="{BB962C8B-B14F-4D97-AF65-F5344CB8AC3E}">
        <p14:creationId xmlns:p14="http://schemas.microsoft.com/office/powerpoint/2010/main" val="245966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FF48C69-C8A3-4C9E-AF34-C15E2B44A7C5}" type="datetimeFigureOut">
              <a:rPr lang="nb-NO" smtClean="0"/>
              <a:t>03.05.2018</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3DF865A7-8EC5-4681-B843-396EC4E97ED7}" type="slidenum">
              <a:rPr lang="nb-NO" smtClean="0"/>
              <a:t>‹#›</a:t>
            </a:fld>
            <a:endParaRPr lang="nb-NO"/>
          </a:p>
        </p:txBody>
      </p:sp>
    </p:spTree>
    <p:extLst>
      <p:ext uri="{BB962C8B-B14F-4D97-AF65-F5344CB8AC3E}">
        <p14:creationId xmlns:p14="http://schemas.microsoft.com/office/powerpoint/2010/main" val="119469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2FF48C69-C8A3-4C9E-AF34-C15E2B44A7C5}" type="datetimeFigureOut">
              <a:rPr lang="nb-NO" smtClean="0"/>
              <a:t>03.05.2018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3DF865A7-8EC5-4681-B843-396EC4E97ED7}" type="slidenum">
              <a:rPr lang="nb-NO" smtClean="0"/>
              <a:t>‹#›</a:t>
            </a:fld>
            <a:endParaRPr lang="nb-NO"/>
          </a:p>
        </p:txBody>
      </p:sp>
    </p:spTree>
    <p:extLst>
      <p:ext uri="{BB962C8B-B14F-4D97-AF65-F5344CB8AC3E}">
        <p14:creationId xmlns:p14="http://schemas.microsoft.com/office/powerpoint/2010/main" val="4160503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2FF48C69-C8A3-4C9E-AF34-C15E2B44A7C5}" type="datetimeFigureOut">
              <a:rPr lang="nb-NO" smtClean="0"/>
              <a:t>03.05.2018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3DF865A7-8EC5-4681-B843-396EC4E97ED7}" type="slidenum">
              <a:rPr lang="nb-NO" smtClean="0"/>
              <a:t>‹#›</a:t>
            </a:fld>
            <a:endParaRPr lang="nb-NO"/>
          </a:p>
        </p:txBody>
      </p:sp>
    </p:spTree>
    <p:extLst>
      <p:ext uri="{BB962C8B-B14F-4D97-AF65-F5344CB8AC3E}">
        <p14:creationId xmlns:p14="http://schemas.microsoft.com/office/powerpoint/2010/main" val="1104806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F48C69-C8A3-4C9E-AF34-C15E2B44A7C5}" type="datetimeFigureOut">
              <a:rPr lang="nb-NO" smtClean="0"/>
              <a:t>03.05.2018</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865A7-8EC5-4681-B843-396EC4E97ED7}" type="slidenum">
              <a:rPr lang="nb-NO" smtClean="0"/>
              <a:t>‹#›</a:t>
            </a:fld>
            <a:endParaRPr lang="nb-NO"/>
          </a:p>
        </p:txBody>
      </p:sp>
    </p:spTree>
    <p:extLst>
      <p:ext uri="{BB962C8B-B14F-4D97-AF65-F5344CB8AC3E}">
        <p14:creationId xmlns:p14="http://schemas.microsoft.com/office/powerpoint/2010/main" val="3450000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Fornebubanen</a:t>
            </a:r>
            <a:endParaRPr lang="nb-NO" dirty="0"/>
          </a:p>
        </p:txBody>
      </p:sp>
      <p:sp>
        <p:nvSpPr>
          <p:cNvPr id="3" name="Undertittel 2"/>
          <p:cNvSpPr>
            <a:spLocks noGrp="1"/>
          </p:cNvSpPr>
          <p:nvPr>
            <p:ph type="subTitle" idx="1"/>
          </p:nvPr>
        </p:nvSpPr>
        <p:spPr/>
        <p:txBody>
          <a:bodyPr/>
          <a:lstStyle/>
          <a:p>
            <a:r>
              <a:rPr lang="nb-NO" dirty="0" smtClean="0"/>
              <a:t>Erfaringer</a:t>
            </a:r>
            <a:endParaRPr lang="nb-NO" dirty="0"/>
          </a:p>
        </p:txBody>
      </p:sp>
    </p:spTree>
    <p:extLst>
      <p:ext uri="{BB962C8B-B14F-4D97-AF65-F5344CB8AC3E}">
        <p14:creationId xmlns:p14="http://schemas.microsoft.com/office/powerpoint/2010/main" val="1941777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Erfaringer</a:t>
            </a:r>
            <a:endParaRPr lang="nb-NO" dirty="0"/>
          </a:p>
        </p:txBody>
      </p:sp>
      <p:sp>
        <p:nvSpPr>
          <p:cNvPr id="3" name="Plassholder for innhold 2"/>
          <p:cNvSpPr>
            <a:spLocks noGrp="1"/>
          </p:cNvSpPr>
          <p:nvPr>
            <p:ph idx="1"/>
          </p:nvPr>
        </p:nvSpPr>
        <p:spPr/>
        <p:txBody>
          <a:bodyPr/>
          <a:lstStyle/>
          <a:p>
            <a:r>
              <a:rPr lang="nb-NO" dirty="0" smtClean="0"/>
              <a:t>Fornuftig å overføre løsning fra Stat til Fylke, helhetlig planlegging</a:t>
            </a:r>
          </a:p>
          <a:p>
            <a:r>
              <a:rPr lang="nb-NO" dirty="0" smtClean="0"/>
              <a:t>Vanskelig å forutse skifte i politiske standpunkt</a:t>
            </a:r>
          </a:p>
          <a:p>
            <a:r>
              <a:rPr lang="nb-NO" dirty="0" smtClean="0"/>
              <a:t>Sikre god politisk forankring</a:t>
            </a:r>
          </a:p>
          <a:p>
            <a:r>
              <a:rPr lang="nb-NO" dirty="0" smtClean="0"/>
              <a:t>Holde fokus og motivasjon oppe, selv om ting tar tid</a:t>
            </a:r>
          </a:p>
          <a:p>
            <a:r>
              <a:rPr lang="nb-NO" dirty="0" smtClean="0"/>
              <a:t>Unngå smarte løsninger som er forankret hos noen få</a:t>
            </a:r>
          </a:p>
          <a:p>
            <a:r>
              <a:rPr lang="nb-NO" dirty="0" smtClean="0"/>
              <a:t>Start med bred medvirkning hos alle involverte parter</a:t>
            </a:r>
          </a:p>
          <a:p>
            <a:r>
              <a:rPr lang="nb-NO" dirty="0" smtClean="0"/>
              <a:t>Vær åpen for innspill og vurder andre løsninger seriøst </a:t>
            </a:r>
            <a:r>
              <a:rPr lang="nb-NO" smtClean="0"/>
              <a:t>og ordentlig</a:t>
            </a:r>
          </a:p>
          <a:p>
            <a:endParaRPr lang="nb-NO" dirty="0"/>
          </a:p>
        </p:txBody>
      </p:sp>
    </p:spTree>
    <p:extLst>
      <p:ext uri="{BB962C8B-B14F-4D97-AF65-F5344CB8AC3E}">
        <p14:creationId xmlns:p14="http://schemas.microsoft.com/office/powerpoint/2010/main" val="2264723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Kort </a:t>
            </a:r>
            <a:r>
              <a:rPr lang="nb-NO" dirty="0" err="1" smtClean="0"/>
              <a:t>historik</a:t>
            </a:r>
            <a:endParaRPr lang="nb-NO" dirty="0"/>
          </a:p>
        </p:txBody>
      </p:sp>
      <p:sp>
        <p:nvSpPr>
          <p:cNvPr id="3" name="Plassholder for innhold 2"/>
          <p:cNvSpPr>
            <a:spLocks noGrp="1"/>
          </p:cNvSpPr>
          <p:nvPr>
            <p:ph idx="1"/>
          </p:nvPr>
        </p:nvSpPr>
        <p:spPr/>
        <p:txBody>
          <a:bodyPr>
            <a:normAutofit lnSpcReduction="10000"/>
          </a:bodyPr>
          <a:lstStyle/>
          <a:p>
            <a:pPr lvl="0"/>
            <a:r>
              <a:rPr lang="nb-NO" dirty="0"/>
              <a:t>I møte 29. april 2003 (sak nr. 13/03) fattet fylkestinget følgende vedtak: </a:t>
            </a:r>
            <a:r>
              <a:rPr lang="nb-NO" i="1" dirty="0"/>
              <a:t>«Fylkestinget viser til tidligere vedtak og vedtar at det bygges en lettere automatbane på Fornebu.»</a:t>
            </a:r>
            <a:endParaRPr lang="nb-NO" dirty="0"/>
          </a:p>
          <a:p>
            <a:r>
              <a:rPr lang="nb-NO" i="1" dirty="0"/>
              <a:t> </a:t>
            </a:r>
            <a:endParaRPr lang="nb-NO" dirty="0"/>
          </a:p>
          <a:p>
            <a:pPr lvl="0"/>
            <a:r>
              <a:rPr lang="nb-NO" dirty="0"/>
              <a:t>I møte 19. mai 2005 fattet så fylkestinget følgende vedtak (sak nr. 39/05): </a:t>
            </a:r>
            <a:r>
              <a:rPr lang="nb-NO" i="1" dirty="0"/>
              <a:t>«Fylkestinget viser til at det nå foreligger godkjent reguleringsplaner for Fornebubanen, avklart stasjonsløsning med Jernbaneverket på Lysaker, oppdatert kostnadsoverslag og en felles forståelse med Samferdselsdepartementet om banen. På dette grunnlag kan videre planarbeid fortsette med tanke på prekvalifisering og anbud.»</a:t>
            </a:r>
            <a:endParaRPr lang="nb-NO" dirty="0"/>
          </a:p>
          <a:p>
            <a:pPr marL="0" indent="0">
              <a:buNone/>
            </a:pPr>
            <a:endParaRPr lang="nb-NO" dirty="0"/>
          </a:p>
        </p:txBody>
      </p:sp>
    </p:spTree>
    <p:extLst>
      <p:ext uri="{BB962C8B-B14F-4D97-AF65-F5344CB8AC3E}">
        <p14:creationId xmlns:p14="http://schemas.microsoft.com/office/powerpoint/2010/main" val="50335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Fra automat bane til bybane</a:t>
            </a:r>
            <a:endParaRPr lang="nb-NO" dirty="0"/>
          </a:p>
        </p:txBody>
      </p:sp>
      <p:sp>
        <p:nvSpPr>
          <p:cNvPr id="3" name="Plassholder for innhold 2"/>
          <p:cNvSpPr>
            <a:spLocks noGrp="1"/>
          </p:cNvSpPr>
          <p:nvPr>
            <p:ph idx="1"/>
          </p:nvPr>
        </p:nvSpPr>
        <p:spPr/>
        <p:txBody>
          <a:bodyPr/>
          <a:lstStyle/>
          <a:p>
            <a:pPr lvl="0"/>
            <a:r>
              <a:rPr lang="nb-NO" dirty="0"/>
              <a:t> Etter at forutsetningene for baneprosjektet var blitt vurdert på nytt, fattet fylkestinget i møte 10.mai 2007 (sak nr. 34/07) følgende vedtak: </a:t>
            </a:r>
          </a:p>
          <a:p>
            <a:r>
              <a:rPr lang="nb-NO" i="1" dirty="0"/>
              <a:t>«1. Fornebubanen etableres som en bybane. Fylkestinget ser at en bybaneløsning er en mer hensiktsmessig løsning enn en automatbane som for de fleste krever omstigning på Lysaker.</a:t>
            </a:r>
            <a:endParaRPr lang="nb-NO" dirty="0"/>
          </a:p>
          <a:p>
            <a:r>
              <a:rPr lang="nb-NO" i="1" dirty="0"/>
              <a:t>2. Banen må forutsettes koblet sammen med Oslo sporveisnett og planlegging med forslag til ulike trasevalg starter umiddelbart.»</a:t>
            </a:r>
            <a:endParaRPr lang="nb-NO" dirty="0"/>
          </a:p>
          <a:p>
            <a:endParaRPr lang="nb-NO" dirty="0"/>
          </a:p>
        </p:txBody>
      </p:sp>
    </p:spTree>
    <p:extLst>
      <p:ext uri="{BB962C8B-B14F-4D97-AF65-F5344CB8AC3E}">
        <p14:creationId xmlns:p14="http://schemas.microsoft.com/office/powerpoint/2010/main" val="82673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Utredning av bybane</a:t>
            </a:r>
            <a:endParaRPr lang="nb-NO" dirty="0"/>
          </a:p>
        </p:txBody>
      </p:sp>
      <p:sp>
        <p:nvSpPr>
          <p:cNvPr id="3" name="Plassholder for innhold 2"/>
          <p:cNvSpPr>
            <a:spLocks noGrp="1"/>
          </p:cNvSpPr>
          <p:nvPr>
            <p:ph idx="1"/>
          </p:nvPr>
        </p:nvSpPr>
        <p:spPr/>
        <p:txBody>
          <a:bodyPr>
            <a:normAutofit fontScale="85000" lnSpcReduction="20000"/>
          </a:bodyPr>
          <a:lstStyle/>
          <a:p>
            <a:pPr lvl="0"/>
            <a:r>
              <a:rPr lang="nb-NO" dirty="0"/>
              <a:t>Akershus fylkeskommune og Oslo kommune ga i mai 2008 Ruter As i oppdrag å utrede en bybaneløsning til Fornebu med tilknytning til det øvrige kollektivnettet i Oslo ved Skøyen. Dette arbeidet er dokumentert i Ruterrapport 2009:17 og 2010:7.</a:t>
            </a:r>
          </a:p>
          <a:p>
            <a:r>
              <a:rPr lang="nb-NO" dirty="0"/>
              <a:t> </a:t>
            </a:r>
          </a:p>
          <a:p>
            <a:pPr lvl="0"/>
            <a:r>
              <a:rPr lang="nb-NO" dirty="0"/>
              <a:t>Ruters rapporter ble behandlet av fylkesutvalget i møte 29. april 2010 (sak nr. 47/10). Fylkesutvalget fattet bl.a. følgende vedtak:</a:t>
            </a:r>
          </a:p>
          <a:p>
            <a:r>
              <a:rPr lang="nb-NO" i="1" dirty="0"/>
              <a:t>«1. Rapporten «Kollektivløsning for Fornebu» tas til foreløpig orientering.</a:t>
            </a:r>
            <a:endParaRPr lang="nb-NO" dirty="0"/>
          </a:p>
          <a:p>
            <a:r>
              <a:rPr lang="nb-NO" i="1" dirty="0"/>
              <a:t>4. Fylkesutvalget ber Ruter om umiddelbart å starte reguleringsarbeid med en</a:t>
            </a:r>
            <a:endParaRPr lang="nb-NO" dirty="0"/>
          </a:p>
          <a:p>
            <a:r>
              <a:rPr lang="nb-NO" i="1" dirty="0"/>
              <a:t>tunnelløsning på Fornebu og fram til og med Lysaker. Hele traseen må dimensjoneres slik at ingen driftsformer utelukkes. Løsningen på Lysaker må være fleksibel med tanke på videre </a:t>
            </a:r>
            <a:r>
              <a:rPr lang="nb-NO" i="1" dirty="0" err="1"/>
              <a:t>trasèføring</a:t>
            </a:r>
            <a:r>
              <a:rPr lang="nb-NO" i="1" dirty="0"/>
              <a:t> inn i Oslo. På Fornebu avklares de kritiske områdene gjennom reguleringsarbeidet.</a:t>
            </a:r>
            <a:endParaRPr lang="nb-NO" dirty="0"/>
          </a:p>
          <a:p>
            <a:endParaRPr lang="nb-NO" dirty="0"/>
          </a:p>
        </p:txBody>
      </p:sp>
    </p:spTree>
    <p:extLst>
      <p:ext uri="{BB962C8B-B14F-4D97-AF65-F5344CB8AC3E}">
        <p14:creationId xmlns:p14="http://schemas.microsoft.com/office/powerpoint/2010/main" val="2795747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KVU og KS1</a:t>
            </a:r>
            <a:endParaRPr lang="nb-NO" dirty="0"/>
          </a:p>
        </p:txBody>
      </p:sp>
      <p:sp>
        <p:nvSpPr>
          <p:cNvPr id="3" name="Plassholder for innhold 2"/>
          <p:cNvSpPr>
            <a:spLocks noGrp="1"/>
          </p:cNvSpPr>
          <p:nvPr>
            <p:ph idx="1"/>
          </p:nvPr>
        </p:nvSpPr>
        <p:spPr/>
        <p:txBody>
          <a:bodyPr/>
          <a:lstStyle/>
          <a:p>
            <a:r>
              <a:rPr lang="nb-NO" dirty="0"/>
              <a:t>I april 2012 bestilte Byrådsavdeling for miljø og samferdsel bestilte KS1 av konseptvalg for kollektivbetjening av Fornebu. Rapporten lå ferdig juni 2012. Til grunn for konseptvalgene (KVU) lå rapporten fra Ruter og alle tidligere utredninger og grunnlagsdokumenter. Konklusjon fra Holte </a:t>
            </a:r>
            <a:r>
              <a:rPr lang="nb-NO" dirty="0" err="1"/>
              <a:t>Consulting</a:t>
            </a:r>
            <a:r>
              <a:rPr lang="nb-NO" dirty="0"/>
              <a:t> er meget kritiske, men godkjenner under tvil konklusjonene i Ruters rapport.</a:t>
            </a:r>
          </a:p>
          <a:p>
            <a:endParaRPr lang="nb-NO" dirty="0"/>
          </a:p>
        </p:txBody>
      </p:sp>
    </p:spTree>
    <p:extLst>
      <p:ext uri="{BB962C8B-B14F-4D97-AF65-F5344CB8AC3E}">
        <p14:creationId xmlns:p14="http://schemas.microsoft.com/office/powerpoint/2010/main" val="755995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Ny Metro</a:t>
            </a:r>
            <a:endParaRPr lang="nb-NO" dirty="0"/>
          </a:p>
        </p:txBody>
      </p:sp>
      <p:sp>
        <p:nvSpPr>
          <p:cNvPr id="3" name="Plassholder for innhold 2"/>
          <p:cNvSpPr>
            <a:spLocks noGrp="1"/>
          </p:cNvSpPr>
          <p:nvPr>
            <p:ph idx="1"/>
          </p:nvPr>
        </p:nvSpPr>
        <p:spPr/>
        <p:txBody>
          <a:bodyPr>
            <a:normAutofit fontScale="55000" lnSpcReduction="20000"/>
          </a:bodyPr>
          <a:lstStyle/>
          <a:p>
            <a:pPr lvl="0"/>
            <a:r>
              <a:rPr lang="nb-NO" dirty="0"/>
              <a:t>Det ble lagt frem en sak i FT 17/12-12 « Fornebubanen: Valg av konsept» Fylkestinget</a:t>
            </a:r>
            <a:r>
              <a:rPr lang="nb-NO" i="1" dirty="0"/>
              <a:t> </a:t>
            </a:r>
            <a:r>
              <a:rPr lang="nb-NO" dirty="0"/>
              <a:t>vedtok:</a:t>
            </a:r>
            <a:r>
              <a:rPr lang="nb-NO" i="1" dirty="0"/>
              <a:t> </a:t>
            </a:r>
            <a:endParaRPr lang="nb-NO" dirty="0"/>
          </a:p>
          <a:p>
            <a:r>
              <a:rPr lang="nb-NO" i="1" dirty="0"/>
              <a:t>1. Fylkestinget forutsetter at den fremtidige kollektivtrafikkløsningen til Fornebu skal ha kapasitet til å ta fremtidig trafikkvekst, bidra til å redusere belastningen på overflatenettet, samt legge til rette for utvikling langs traseen.</a:t>
            </a:r>
            <a:endParaRPr lang="nb-NO" dirty="0"/>
          </a:p>
          <a:p>
            <a:r>
              <a:rPr lang="nb-NO" i="1" dirty="0"/>
              <a:t>2. Basert på dette legger Fylkestinget til grunn at </a:t>
            </a:r>
            <a:r>
              <a:rPr lang="nb-NO" i="1" dirty="0" err="1"/>
              <a:t>metro</a:t>
            </a:r>
            <a:r>
              <a:rPr lang="nb-NO" i="1" dirty="0"/>
              <a:t> fra Fornebu senter via Lysaker og Skøyen til Majorstuen utredes videre som hovedalternativ.</a:t>
            </a:r>
            <a:endParaRPr lang="nb-NO" dirty="0"/>
          </a:p>
          <a:p>
            <a:r>
              <a:rPr lang="nb-NO" i="1" dirty="0"/>
              <a:t>3. Fylkeskommunen vil gjennom et forprosjekt i tråd med Oslos kvalitetssikringssystem, utforme et styringsdokument som skal gi overordnede rammer for prosjektet og styring av prosjektet. Parallelt bør det gjennomføres en ny nytte-/kostvurdering for å trygge beslutningsgrunnlaget for valg av løsning.</a:t>
            </a:r>
            <a:endParaRPr lang="nb-NO" dirty="0"/>
          </a:p>
          <a:p>
            <a:r>
              <a:rPr lang="nb-NO" i="1" dirty="0"/>
              <a:t>4. Det etableres en politisk styringsgruppe for å følge arbeidet med finansiering av Fornebubanen, både i forhold til dialogen omkring det statlige bidraget, og den totale finansieringen av banen, herunder bidrag fra private interesser.</a:t>
            </a:r>
            <a:endParaRPr lang="nb-NO" dirty="0"/>
          </a:p>
          <a:p>
            <a:r>
              <a:rPr lang="nb-NO" i="1" dirty="0"/>
              <a:t>5. Den politiske styringsgruppen skal bestå av tre medlemmer utgått fra fylkesutvalget, hvorav fylkesordfører er den ene. Fylkesordføreren leder styringsgruppens arbeid.</a:t>
            </a:r>
            <a:endParaRPr lang="nb-NO" dirty="0"/>
          </a:p>
          <a:p>
            <a:r>
              <a:rPr lang="nb-NO" i="1" dirty="0"/>
              <a:t>6. Det forutsettes at alt videre arbeidet skjer i samarbeid med Oslo kommune, Bærum kommune og andre naturlige samarbeidspartnere.</a:t>
            </a:r>
            <a:endParaRPr lang="nb-NO" dirty="0"/>
          </a:p>
          <a:p>
            <a:r>
              <a:rPr lang="nb-NO" i="1" dirty="0"/>
              <a:t>7. Fylkesutvalget og Hovedutvalg for samferdsel skal holdes løpende oppdatert i det videre arbeidet og skal gi sin tilslutning til videre organisering av arbeidet når dette er avklart.</a:t>
            </a:r>
            <a:endParaRPr lang="nb-NO" dirty="0"/>
          </a:p>
          <a:p>
            <a:r>
              <a:rPr lang="nb-NO" i="1" dirty="0"/>
              <a:t>8. FT ber om at det legges frem en ny sak, når reguleringsplan for hele strekningen er ferdig behandlet og KS2 er gjennomført, for å ta stilling til det endelige prosjektet.</a:t>
            </a:r>
            <a:endParaRPr lang="nb-NO" dirty="0"/>
          </a:p>
          <a:p>
            <a:endParaRPr lang="nb-NO" dirty="0"/>
          </a:p>
        </p:txBody>
      </p:sp>
    </p:spTree>
    <p:extLst>
      <p:ext uri="{BB962C8B-B14F-4D97-AF65-F5344CB8AC3E}">
        <p14:creationId xmlns:p14="http://schemas.microsoft.com/office/powerpoint/2010/main" val="4273709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Reguleringsplan</a:t>
            </a:r>
            <a:endParaRPr lang="nb-NO" dirty="0"/>
          </a:p>
        </p:txBody>
      </p:sp>
      <p:sp>
        <p:nvSpPr>
          <p:cNvPr id="3" name="Plassholder for innhold 2"/>
          <p:cNvSpPr>
            <a:spLocks noGrp="1"/>
          </p:cNvSpPr>
          <p:nvPr>
            <p:ph idx="1"/>
          </p:nvPr>
        </p:nvSpPr>
        <p:spPr/>
        <p:txBody>
          <a:bodyPr/>
          <a:lstStyle/>
          <a:p>
            <a:pPr lvl="0"/>
            <a:r>
              <a:rPr lang="nb-NO" dirty="0"/>
              <a:t>Ruter overleverte forslag til reguleringsplan for banetrase i Bærum kommune. Den ble oversendt Bærum kommune for kommunal behandling og offentlig ettersyn i FU møte 15/9-14 sak  ? med følgende vedtak: </a:t>
            </a:r>
          </a:p>
          <a:p>
            <a:r>
              <a:rPr lang="nb-NO" i="1" dirty="0"/>
              <a:t>«Forslag til reguleringsplan for </a:t>
            </a:r>
            <a:r>
              <a:rPr lang="nb-NO" i="1" dirty="0" err="1"/>
              <a:t>banetrasè</a:t>
            </a:r>
            <a:r>
              <a:rPr lang="nb-NO" i="1" dirty="0"/>
              <a:t>, </a:t>
            </a:r>
            <a:r>
              <a:rPr lang="nb-NO" i="1" dirty="0" err="1"/>
              <a:t>driftsbase</a:t>
            </a:r>
            <a:r>
              <a:rPr lang="nb-NO" i="1" dirty="0"/>
              <a:t> og stasjonsområder for T-bane/</a:t>
            </a:r>
            <a:r>
              <a:rPr lang="nb-NO" i="1" dirty="0" err="1"/>
              <a:t>metro</a:t>
            </a:r>
            <a:r>
              <a:rPr lang="nb-NO" i="1" dirty="0"/>
              <a:t> fra Lysaker til Fornebu senter oversendes Bærum kommune for politisk behandling»</a:t>
            </a:r>
            <a:endParaRPr lang="nb-NO" dirty="0"/>
          </a:p>
          <a:p>
            <a:endParaRPr lang="nb-NO" dirty="0"/>
          </a:p>
        </p:txBody>
      </p:sp>
    </p:spTree>
    <p:extLst>
      <p:ext uri="{BB962C8B-B14F-4D97-AF65-F5344CB8AC3E}">
        <p14:creationId xmlns:p14="http://schemas.microsoft.com/office/powerpoint/2010/main" val="3879131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Status i dag</a:t>
            </a:r>
            <a:endParaRPr lang="nb-NO" dirty="0"/>
          </a:p>
        </p:txBody>
      </p:sp>
      <p:sp>
        <p:nvSpPr>
          <p:cNvPr id="3" name="Plassholder for innhold 2"/>
          <p:cNvSpPr>
            <a:spLocks noGrp="1"/>
          </p:cNvSpPr>
          <p:nvPr>
            <p:ph idx="1"/>
          </p:nvPr>
        </p:nvSpPr>
        <p:spPr/>
        <p:txBody>
          <a:bodyPr>
            <a:normAutofit fontScale="62500" lnSpcReduction="20000"/>
          </a:bodyPr>
          <a:lstStyle/>
          <a:p>
            <a:r>
              <a:rPr lang="nb-NO" dirty="0" smtClean="0"/>
              <a:t>Reguleringsplan er godkjent både i Bærum og Oslo</a:t>
            </a:r>
          </a:p>
          <a:p>
            <a:endParaRPr lang="nb-NO" dirty="0" smtClean="0"/>
          </a:p>
          <a:p>
            <a:r>
              <a:rPr lang="nb-NO" dirty="0" smtClean="0"/>
              <a:t>Inngått bymiljøavtale med Staten, Oslo og Akershus ang Fornebubanen</a:t>
            </a:r>
          </a:p>
          <a:p>
            <a:endParaRPr lang="nb-NO" dirty="0"/>
          </a:p>
          <a:p>
            <a:r>
              <a:rPr lang="nb-NO" dirty="0" smtClean="0"/>
              <a:t>Inngått en samarbeidsavtale mellom Oslo og Akershus, hvor Oslo er byggherre for prosjektet.</a:t>
            </a:r>
          </a:p>
          <a:p>
            <a:endParaRPr lang="nb-NO" dirty="0"/>
          </a:p>
          <a:p>
            <a:r>
              <a:rPr lang="nb-NO" dirty="0" smtClean="0"/>
              <a:t>Etablert Fornebuetat som skal levere forprosjekt.</a:t>
            </a:r>
          </a:p>
          <a:p>
            <a:endParaRPr lang="nb-NO" dirty="0"/>
          </a:p>
          <a:p>
            <a:r>
              <a:rPr lang="nb-NO" dirty="0" smtClean="0"/>
              <a:t>KS2 starter når forprosjektet er ferdig</a:t>
            </a:r>
          </a:p>
          <a:p>
            <a:endParaRPr lang="nb-NO" dirty="0"/>
          </a:p>
          <a:p>
            <a:r>
              <a:rPr lang="nb-NO" dirty="0" smtClean="0"/>
              <a:t>Forventet endeling beslutning vår 2019.</a:t>
            </a:r>
          </a:p>
          <a:p>
            <a:endParaRPr lang="nb-NO" dirty="0"/>
          </a:p>
          <a:p>
            <a:r>
              <a:rPr lang="nb-NO" dirty="0" smtClean="0"/>
              <a:t> Byggestart 2020?</a:t>
            </a:r>
          </a:p>
        </p:txBody>
      </p:sp>
    </p:spTree>
    <p:extLst>
      <p:ext uri="{BB962C8B-B14F-4D97-AF65-F5344CB8AC3E}">
        <p14:creationId xmlns:p14="http://schemas.microsoft.com/office/powerpoint/2010/main" val="3224131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Grunneierbidrag</a:t>
            </a:r>
            <a:endParaRPr lang="nb-NO" dirty="0"/>
          </a:p>
        </p:txBody>
      </p:sp>
      <p:sp>
        <p:nvSpPr>
          <p:cNvPr id="3" name="Plassholder for innhold 2"/>
          <p:cNvSpPr>
            <a:spLocks noGrp="1"/>
          </p:cNvSpPr>
          <p:nvPr>
            <p:ph idx="1"/>
          </p:nvPr>
        </p:nvSpPr>
        <p:spPr/>
        <p:txBody>
          <a:bodyPr/>
          <a:lstStyle/>
          <a:p>
            <a:r>
              <a:rPr lang="nb-NO" dirty="0" smtClean="0"/>
              <a:t>Rekkefølgekrav om at finansiering av banen må være på plass før videre utbygging kan skje på Fornebu.</a:t>
            </a:r>
          </a:p>
          <a:p>
            <a:endParaRPr lang="nb-NO" dirty="0"/>
          </a:p>
          <a:p>
            <a:r>
              <a:rPr lang="nb-NO" dirty="0" smtClean="0"/>
              <a:t>KMD har godkjent at Akershus kan inngå direkte avtaler med utbyggere for å sikre bidrag til finansiering av banen</a:t>
            </a:r>
          </a:p>
          <a:p>
            <a:endParaRPr lang="nb-NO" dirty="0"/>
          </a:p>
          <a:p>
            <a:r>
              <a:rPr lang="nb-NO" dirty="0" smtClean="0"/>
              <a:t>Pågår forhandlinger med de ulike utbyggere</a:t>
            </a:r>
          </a:p>
          <a:p>
            <a:endParaRPr lang="nb-NO" dirty="0"/>
          </a:p>
          <a:p>
            <a:r>
              <a:rPr lang="nb-NO" dirty="0" smtClean="0"/>
              <a:t>Avhengig av KDP3 og volumet som legges </a:t>
            </a:r>
            <a:r>
              <a:rPr lang="nb-NO" smtClean="0"/>
              <a:t>til grunn der.</a:t>
            </a:r>
            <a:endParaRPr lang="nb-NO" dirty="0"/>
          </a:p>
        </p:txBody>
      </p:sp>
    </p:spTree>
    <p:extLst>
      <p:ext uri="{BB962C8B-B14F-4D97-AF65-F5344CB8AC3E}">
        <p14:creationId xmlns:p14="http://schemas.microsoft.com/office/powerpoint/2010/main" val="2646779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738</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10</vt:i4>
      </vt:variant>
    </vt:vector>
  </HeadingPairs>
  <TitlesOfParts>
    <vt:vector size="14" baseType="lpstr">
      <vt:lpstr>Arial</vt:lpstr>
      <vt:lpstr>Calibri</vt:lpstr>
      <vt:lpstr>Calibri Light</vt:lpstr>
      <vt:lpstr>Office-tema</vt:lpstr>
      <vt:lpstr>Fornebubanen</vt:lpstr>
      <vt:lpstr>Kort historik</vt:lpstr>
      <vt:lpstr>Fra automat bane til bybane</vt:lpstr>
      <vt:lpstr>Utredning av bybane</vt:lpstr>
      <vt:lpstr>KVU og KS1</vt:lpstr>
      <vt:lpstr>Ny Metro</vt:lpstr>
      <vt:lpstr>Reguleringsplan</vt:lpstr>
      <vt:lpstr>Status i dag</vt:lpstr>
      <vt:lpstr>Grunneierbidrag</vt:lpstr>
      <vt:lpstr>Erfaringer</vt:lpstr>
    </vt:vector>
  </TitlesOfParts>
  <Company>Akershus fylkeskommune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Thomas Tvedt</dc:creator>
  <cp:lastModifiedBy>Thomas Tvedt</cp:lastModifiedBy>
  <cp:revision>8</cp:revision>
  <dcterms:created xsi:type="dcterms:W3CDTF">2018-05-02T15:35:46Z</dcterms:created>
  <dcterms:modified xsi:type="dcterms:W3CDTF">2018-05-03T08:32:14Z</dcterms:modified>
</cp:coreProperties>
</file>