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9" r:id="rId4"/>
    <p:sldId id="260" r:id="rId5"/>
    <p:sldId id="257" r:id="rId6"/>
    <p:sldId id="258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7CC7-3B4C-4778-963F-532C3A9FB203}" type="datetimeFigureOut">
              <a:rPr lang="nb-NO" smtClean="0"/>
              <a:pPr/>
              <a:t>17.06.2018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2F2D-AF9C-4336-9A11-274A6370101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7CC7-3B4C-4778-963F-532C3A9FB203}" type="datetimeFigureOut">
              <a:rPr lang="nb-NO" smtClean="0"/>
              <a:pPr/>
              <a:t>17.06.2018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2F2D-AF9C-4336-9A11-274A6370101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7CC7-3B4C-4778-963F-532C3A9FB203}" type="datetimeFigureOut">
              <a:rPr lang="nb-NO" smtClean="0"/>
              <a:pPr/>
              <a:t>17.06.2018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2F2D-AF9C-4336-9A11-274A6370101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7CC7-3B4C-4778-963F-532C3A9FB203}" type="datetimeFigureOut">
              <a:rPr lang="nb-NO" smtClean="0"/>
              <a:pPr/>
              <a:t>17.06.2018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2F2D-AF9C-4336-9A11-274A6370101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7CC7-3B4C-4778-963F-532C3A9FB203}" type="datetimeFigureOut">
              <a:rPr lang="nb-NO" smtClean="0"/>
              <a:pPr/>
              <a:t>17.06.2018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2F2D-AF9C-4336-9A11-274A6370101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7CC7-3B4C-4778-963F-532C3A9FB203}" type="datetimeFigureOut">
              <a:rPr lang="nb-NO" smtClean="0"/>
              <a:pPr/>
              <a:t>17.06.2018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2F2D-AF9C-4336-9A11-274A6370101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7CC7-3B4C-4778-963F-532C3A9FB203}" type="datetimeFigureOut">
              <a:rPr lang="nb-NO" smtClean="0"/>
              <a:pPr/>
              <a:t>17.06.2018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2F2D-AF9C-4336-9A11-274A6370101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7CC7-3B4C-4778-963F-532C3A9FB203}" type="datetimeFigureOut">
              <a:rPr lang="nb-NO" smtClean="0"/>
              <a:pPr/>
              <a:t>17.06.2018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2F2D-AF9C-4336-9A11-274A6370101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7CC7-3B4C-4778-963F-532C3A9FB203}" type="datetimeFigureOut">
              <a:rPr lang="nb-NO" smtClean="0"/>
              <a:pPr/>
              <a:t>17.06.2018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2F2D-AF9C-4336-9A11-274A6370101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7CC7-3B4C-4778-963F-532C3A9FB203}" type="datetimeFigureOut">
              <a:rPr lang="nb-NO" smtClean="0"/>
              <a:pPr/>
              <a:t>17.06.2018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2F2D-AF9C-4336-9A11-274A6370101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7CC7-3B4C-4778-963F-532C3A9FB203}" type="datetimeFigureOut">
              <a:rPr lang="nb-NO" smtClean="0"/>
              <a:pPr/>
              <a:t>17.06.2018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2F2D-AF9C-4336-9A11-274A6370101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C7CC7-3B4C-4778-963F-532C3A9FB203}" type="datetimeFigureOut">
              <a:rPr lang="nb-NO" smtClean="0"/>
              <a:pPr/>
              <a:t>17.06.2018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52F2D-AF9C-4336-9A11-274A6370101B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467544" y="548680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800" dirty="0" smtClean="0">
                <a:solidFill>
                  <a:srgbClr val="00B050"/>
                </a:solidFill>
              </a:rPr>
              <a:t>STATLIG PLAN, EGEN LOV ELLER PLANSAMARBEID?</a:t>
            </a:r>
            <a:endParaRPr lang="nb-NO" sz="2800" dirty="0">
              <a:solidFill>
                <a:srgbClr val="00B050"/>
              </a:solidFill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611560" y="1556792"/>
            <a:ext cx="8532440" cy="4545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nb-NO" sz="2000" dirty="0" smtClean="0">
                <a:solidFill>
                  <a:srgbClr val="0070C0"/>
                </a:solidFill>
              </a:rPr>
              <a:t> Statlig plan ble diskutert, men tidlig forlatt. Man anså BK fullt faglig </a:t>
            </a:r>
          </a:p>
          <a:p>
            <a:r>
              <a:rPr lang="nb-NO" sz="2000" dirty="0" smtClean="0">
                <a:solidFill>
                  <a:srgbClr val="0070C0"/>
                </a:solidFill>
              </a:rPr>
              <a:t>     kompetent til å ta ansvar for planlegging, og ville påvirke planleggingen</a:t>
            </a:r>
          </a:p>
          <a:p>
            <a:r>
              <a:rPr lang="nb-NO" sz="2000" dirty="0" smtClean="0">
                <a:solidFill>
                  <a:srgbClr val="0070C0"/>
                </a:solidFill>
              </a:rPr>
              <a:t>     gjennom dialog og samarbeid.</a:t>
            </a:r>
          </a:p>
          <a:p>
            <a:pPr>
              <a:buFont typeface="Wingdings" pitchFamily="2" charset="2"/>
              <a:buChar char="Ø"/>
            </a:pPr>
            <a:r>
              <a:rPr lang="nb-NO" sz="2000" dirty="0" smtClean="0">
                <a:solidFill>
                  <a:srgbClr val="0070C0"/>
                </a:solidFill>
              </a:rPr>
              <a:t> Staten diskuterte også eventuelt egen lov for Fornebu, slik Ørestaden hadde </a:t>
            </a:r>
          </a:p>
          <a:p>
            <a:r>
              <a:rPr lang="nb-NO" sz="2000" dirty="0" smtClean="0">
                <a:solidFill>
                  <a:srgbClr val="0070C0"/>
                </a:solidFill>
              </a:rPr>
              <a:t>     fått, men la det ganske raskt bort i lys av tid og prosesser.</a:t>
            </a:r>
          </a:p>
          <a:p>
            <a:pPr>
              <a:buFont typeface="Wingdings" pitchFamily="2" charset="2"/>
              <a:buChar char="Ø"/>
            </a:pPr>
            <a:r>
              <a:rPr lang="nb-NO" sz="2000" dirty="0" smtClean="0">
                <a:solidFill>
                  <a:srgbClr val="0070C0"/>
                </a:solidFill>
              </a:rPr>
              <a:t> Plansamarbeid forutsatte BK i føringen, med grunneierne som samarbeis-</a:t>
            </a:r>
          </a:p>
          <a:p>
            <a:r>
              <a:rPr lang="nb-NO" sz="2000" dirty="0" smtClean="0">
                <a:solidFill>
                  <a:srgbClr val="0070C0"/>
                </a:solidFill>
              </a:rPr>
              <a:t>     parter. Det ble også tilfelle og samarbeidet var i lange perioder meget </a:t>
            </a:r>
          </a:p>
          <a:p>
            <a:r>
              <a:rPr lang="nb-NO" sz="2000" dirty="0" smtClean="0">
                <a:solidFill>
                  <a:srgbClr val="0070C0"/>
                </a:solidFill>
              </a:rPr>
              <a:t>     fruktbart. For eksempel i arbeidet frem mot KDP2, med valg av løsning.</a:t>
            </a:r>
          </a:p>
          <a:p>
            <a:pPr>
              <a:buFont typeface="Wingdings" pitchFamily="2" charset="2"/>
              <a:buChar char="Ø"/>
            </a:pPr>
            <a:r>
              <a:rPr lang="nb-NO" sz="2000" dirty="0" smtClean="0">
                <a:solidFill>
                  <a:srgbClr val="0070C0"/>
                </a:solidFill>
              </a:rPr>
              <a:t> BK valgte en hovedsamarbeidsgruppe med BK, OK og SB. Så ble det opprettet</a:t>
            </a:r>
          </a:p>
          <a:p>
            <a:r>
              <a:rPr lang="nb-NO" sz="2000" dirty="0" smtClean="0">
                <a:solidFill>
                  <a:srgbClr val="0070C0"/>
                </a:solidFill>
              </a:rPr>
              <a:t>     spesielle grupper for deloppgaver som også andre kunne delta i, f.eks. ny </a:t>
            </a:r>
          </a:p>
          <a:p>
            <a:r>
              <a:rPr lang="nb-NO" sz="2000" dirty="0" smtClean="0">
                <a:solidFill>
                  <a:srgbClr val="0070C0"/>
                </a:solidFill>
              </a:rPr>
              <a:t>     Snarøyvei. Mye av dette arbeidet var også konstruktivt, men selvsagt ikke </a:t>
            </a:r>
          </a:p>
          <a:p>
            <a:r>
              <a:rPr lang="nb-NO" sz="2000" dirty="0" smtClean="0">
                <a:solidFill>
                  <a:srgbClr val="0070C0"/>
                </a:solidFill>
              </a:rPr>
              <a:t>     uten spenninger – og konflikter som måtte løses.</a:t>
            </a:r>
          </a:p>
          <a:p>
            <a:endParaRPr lang="nb-NO" sz="2000" dirty="0" smtClean="0">
              <a:solidFill>
                <a:srgbClr val="0070C0"/>
              </a:solidFill>
            </a:endParaRPr>
          </a:p>
          <a:p>
            <a:endParaRPr lang="nb-NO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4"/>
          <p:cNvSpPr txBox="1">
            <a:spLocks noChangeArrowheads="1"/>
          </p:cNvSpPr>
          <p:nvPr/>
        </p:nvSpPr>
        <p:spPr bwMode="auto">
          <a:xfrm>
            <a:off x="0" y="549275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b-NO" sz="3600" dirty="0">
                <a:solidFill>
                  <a:srgbClr val="00B050"/>
                </a:solidFill>
              </a:rPr>
              <a:t>PLAN – KONSEKVENSUTREDNING OG MILJØOPPFØLGINGSPROGRAM</a:t>
            </a:r>
          </a:p>
        </p:txBody>
      </p:sp>
      <p:sp>
        <p:nvSpPr>
          <p:cNvPr id="3" name="TekstSylinder 5"/>
          <p:cNvSpPr txBox="1">
            <a:spLocks noChangeArrowheads="1"/>
          </p:cNvSpPr>
          <p:nvPr/>
        </p:nvSpPr>
        <p:spPr bwMode="auto">
          <a:xfrm>
            <a:off x="250825" y="1989138"/>
            <a:ext cx="8893175" cy="353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nb-NO" sz="2800" dirty="0">
                <a:solidFill>
                  <a:srgbClr val="0070C0"/>
                </a:solidFill>
              </a:rPr>
              <a:t> KDP 1 i 1996</a:t>
            </a:r>
          </a:p>
          <a:p>
            <a:pPr>
              <a:buFont typeface="Wingdings" pitchFamily="2" charset="2"/>
              <a:buChar char="ü"/>
            </a:pPr>
            <a:r>
              <a:rPr lang="nb-NO" sz="2800" dirty="0">
                <a:solidFill>
                  <a:srgbClr val="0070C0"/>
                </a:solidFill>
              </a:rPr>
              <a:t> KDP 2 i 1999</a:t>
            </a:r>
          </a:p>
          <a:p>
            <a:pPr>
              <a:buFont typeface="Wingdings" pitchFamily="2" charset="2"/>
              <a:buChar char="ü"/>
            </a:pPr>
            <a:r>
              <a:rPr lang="nb-NO" sz="2800" dirty="0">
                <a:solidFill>
                  <a:srgbClr val="0070C0"/>
                </a:solidFill>
              </a:rPr>
              <a:t> KU til </a:t>
            </a:r>
            <a:r>
              <a:rPr lang="nb-NO" sz="2800" dirty="0" smtClean="0">
                <a:solidFill>
                  <a:srgbClr val="0070C0"/>
                </a:solidFill>
              </a:rPr>
              <a:t>Arbeids- og administrasjonsdepartementet, AAD</a:t>
            </a:r>
            <a:endParaRPr lang="nb-NO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nb-NO" sz="2800" dirty="0">
                <a:solidFill>
                  <a:srgbClr val="0070C0"/>
                </a:solidFill>
              </a:rPr>
              <a:t> Krav om Miljøoppfølgingsprogram (MOP)</a:t>
            </a:r>
          </a:p>
          <a:p>
            <a:pPr>
              <a:buFont typeface="Wingdings" pitchFamily="2" charset="2"/>
              <a:buChar char="ü"/>
            </a:pPr>
            <a:r>
              <a:rPr lang="nb-NO" sz="2800" dirty="0">
                <a:solidFill>
                  <a:srgbClr val="0070C0"/>
                </a:solidFill>
              </a:rPr>
              <a:t> Rev. MOP i 1999 basert på:</a:t>
            </a:r>
          </a:p>
          <a:p>
            <a:r>
              <a:rPr lang="nb-NO" sz="2800" dirty="0">
                <a:solidFill>
                  <a:srgbClr val="0070C0"/>
                </a:solidFill>
              </a:rPr>
              <a:t>	- Anbefalinger i KU</a:t>
            </a:r>
          </a:p>
          <a:p>
            <a:r>
              <a:rPr lang="nb-NO" sz="2800" dirty="0">
                <a:solidFill>
                  <a:srgbClr val="0070C0"/>
                </a:solidFill>
              </a:rPr>
              <a:t>	- Relevante RPR, lover og retningslinjer</a:t>
            </a:r>
          </a:p>
          <a:p>
            <a:r>
              <a:rPr lang="nb-NO" sz="2800" dirty="0">
                <a:solidFill>
                  <a:srgbClr val="0070C0"/>
                </a:solidFill>
              </a:rPr>
              <a:t>	- Nasj. mål om bærekraft og biol. mangfold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179513" y="692696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 smtClean="0">
                <a:solidFill>
                  <a:srgbClr val="00B050"/>
                </a:solidFill>
              </a:rPr>
              <a:t>INNSIGELSE TIL KOMMUNEDELPLAN 2 (1)</a:t>
            </a:r>
            <a:endParaRPr lang="nb-NO" sz="3600" dirty="0">
              <a:solidFill>
                <a:srgbClr val="00B050"/>
              </a:solidFill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719398" y="1412776"/>
            <a:ext cx="781304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nb-NO" dirty="0" smtClean="0">
                <a:solidFill>
                  <a:srgbClr val="0070C0"/>
                </a:solidFill>
              </a:rPr>
              <a:t> </a:t>
            </a:r>
            <a:r>
              <a:rPr lang="nb-NO" sz="2000" dirty="0" smtClean="0">
                <a:solidFill>
                  <a:srgbClr val="0070C0"/>
                </a:solidFill>
              </a:rPr>
              <a:t>Statens verktøy: </a:t>
            </a:r>
          </a:p>
          <a:p>
            <a:r>
              <a:rPr lang="nb-NO" sz="2000" dirty="0">
                <a:solidFill>
                  <a:srgbClr val="0070C0"/>
                </a:solidFill>
              </a:rPr>
              <a:t>	</a:t>
            </a:r>
            <a:r>
              <a:rPr lang="nb-NO" sz="2000" dirty="0" smtClean="0">
                <a:solidFill>
                  <a:srgbClr val="0070C0"/>
                </a:solidFill>
              </a:rPr>
              <a:t>1) Innsigelse</a:t>
            </a:r>
            <a:endParaRPr lang="nb-NO" sz="2000" dirty="0">
              <a:solidFill>
                <a:srgbClr val="0070C0"/>
              </a:solidFill>
            </a:endParaRPr>
          </a:p>
          <a:p>
            <a:r>
              <a:rPr lang="nb-NO" sz="2000" dirty="0" smtClean="0">
                <a:solidFill>
                  <a:srgbClr val="0070C0"/>
                </a:solidFill>
              </a:rPr>
              <a:t>	2) </a:t>
            </a:r>
            <a:r>
              <a:rPr lang="nb-NO" sz="2000" dirty="0">
                <a:solidFill>
                  <a:srgbClr val="0070C0"/>
                </a:solidFill>
              </a:rPr>
              <a:t>K</a:t>
            </a:r>
            <a:r>
              <a:rPr lang="nb-NO" sz="2000" dirty="0" smtClean="0">
                <a:solidFill>
                  <a:srgbClr val="0070C0"/>
                </a:solidFill>
              </a:rPr>
              <a:t>alle inn planen til MD</a:t>
            </a:r>
          </a:p>
          <a:p>
            <a:r>
              <a:rPr lang="nb-NO" sz="2000" dirty="0">
                <a:solidFill>
                  <a:srgbClr val="0070C0"/>
                </a:solidFill>
              </a:rPr>
              <a:t>	</a:t>
            </a:r>
            <a:r>
              <a:rPr lang="nb-NO" sz="2000" dirty="0" smtClean="0">
                <a:solidFill>
                  <a:srgbClr val="0070C0"/>
                </a:solidFill>
              </a:rPr>
              <a:t>3) </a:t>
            </a:r>
            <a:r>
              <a:rPr lang="nb-NO" sz="2000" dirty="0">
                <a:solidFill>
                  <a:srgbClr val="0070C0"/>
                </a:solidFill>
              </a:rPr>
              <a:t>S</a:t>
            </a:r>
            <a:r>
              <a:rPr lang="nb-NO" sz="2000" dirty="0" smtClean="0">
                <a:solidFill>
                  <a:srgbClr val="0070C0"/>
                </a:solidFill>
              </a:rPr>
              <a:t>tatlig plan</a:t>
            </a:r>
          </a:p>
          <a:p>
            <a:pPr>
              <a:buFont typeface="Wingdings" pitchFamily="2" charset="2"/>
              <a:buChar char="Ø"/>
            </a:pPr>
            <a:r>
              <a:rPr lang="nb-NO" sz="2000" dirty="0">
                <a:solidFill>
                  <a:srgbClr val="0070C0"/>
                </a:solidFill>
              </a:rPr>
              <a:t> </a:t>
            </a:r>
            <a:r>
              <a:rPr lang="nb-NO" sz="2000" dirty="0" smtClean="0">
                <a:solidFill>
                  <a:srgbClr val="0070C0"/>
                </a:solidFill>
              </a:rPr>
              <a:t>Innsigelse valgt og Statsbygg ble da vektøyet (ligger i </a:t>
            </a:r>
            <a:r>
              <a:rPr lang="nb-NO" sz="2000" dirty="0" err="1" smtClean="0">
                <a:solidFill>
                  <a:srgbClr val="0070C0"/>
                </a:solidFill>
              </a:rPr>
              <a:t>SB`s</a:t>
            </a:r>
            <a:r>
              <a:rPr lang="nb-NO" sz="2000" dirty="0" smtClean="0">
                <a:solidFill>
                  <a:srgbClr val="0070C0"/>
                </a:solidFill>
              </a:rPr>
              <a:t> mandat)</a:t>
            </a:r>
          </a:p>
          <a:p>
            <a:endParaRPr lang="nb-NO" sz="20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nb-NO" sz="2000" dirty="0" smtClean="0">
                <a:solidFill>
                  <a:srgbClr val="0070C0"/>
                </a:solidFill>
              </a:rPr>
              <a:t> SB hadde under samhandlingen med BK klart sagt fra at ”overordnede</a:t>
            </a:r>
          </a:p>
          <a:p>
            <a:r>
              <a:rPr lang="nb-NO" sz="2000" dirty="0">
                <a:solidFill>
                  <a:srgbClr val="0070C0"/>
                </a:solidFill>
              </a:rPr>
              <a:t> </a:t>
            </a:r>
            <a:r>
              <a:rPr lang="nb-NO" sz="2000" dirty="0" smtClean="0">
                <a:solidFill>
                  <a:srgbClr val="0070C0"/>
                </a:solidFill>
              </a:rPr>
              <a:t>    forhold” tilsa:</a:t>
            </a:r>
          </a:p>
          <a:p>
            <a:r>
              <a:rPr lang="nb-NO" sz="2000" dirty="0">
                <a:solidFill>
                  <a:srgbClr val="0070C0"/>
                </a:solidFill>
              </a:rPr>
              <a:t>	</a:t>
            </a:r>
            <a:r>
              <a:rPr lang="nb-NO" sz="2000" dirty="0" smtClean="0">
                <a:solidFill>
                  <a:srgbClr val="0070C0"/>
                </a:solidFill>
              </a:rPr>
              <a:t>1) </a:t>
            </a:r>
            <a:r>
              <a:rPr lang="nb-NO" sz="2000" dirty="0">
                <a:solidFill>
                  <a:srgbClr val="0070C0"/>
                </a:solidFill>
              </a:rPr>
              <a:t>M</a:t>
            </a:r>
            <a:r>
              <a:rPr lang="nb-NO" sz="2000" dirty="0" smtClean="0">
                <a:solidFill>
                  <a:srgbClr val="0070C0"/>
                </a:solidFill>
              </a:rPr>
              <a:t>inst 6000 boliger. Antallet ble bestemt ut fra en faglig </a:t>
            </a:r>
          </a:p>
          <a:p>
            <a:r>
              <a:rPr lang="nb-NO" sz="2000" dirty="0" smtClean="0">
                <a:solidFill>
                  <a:srgbClr val="0070C0"/>
                </a:solidFill>
              </a:rPr>
              <a:t>    	 vurdering fra </a:t>
            </a:r>
            <a:r>
              <a:rPr lang="nb-NO" sz="2000" dirty="0" err="1" smtClean="0">
                <a:solidFill>
                  <a:srgbClr val="0070C0"/>
                </a:solidFill>
              </a:rPr>
              <a:t>SB`s</a:t>
            </a:r>
            <a:r>
              <a:rPr lang="nb-NO" sz="2000" dirty="0" smtClean="0">
                <a:solidFill>
                  <a:srgbClr val="0070C0"/>
                </a:solidFill>
              </a:rPr>
              <a:t> side og samtaler med AAD om politiske 	signaler fra statens side </a:t>
            </a:r>
            <a:endParaRPr lang="nb-NO" sz="2000" dirty="0">
              <a:solidFill>
                <a:srgbClr val="0070C0"/>
              </a:solidFill>
            </a:endParaRPr>
          </a:p>
          <a:p>
            <a:r>
              <a:rPr lang="nb-NO" sz="2000" dirty="0" smtClean="0">
                <a:solidFill>
                  <a:srgbClr val="0070C0"/>
                </a:solidFill>
              </a:rPr>
              <a:t>	2) Tilstrekkelige arbeidsplasser til at Telenor og det nasjonale IT 	senteret kunne fungere tilfredsstillende, 20.000 ble valgt.</a:t>
            </a:r>
          </a:p>
          <a:p>
            <a:endParaRPr lang="nb-NO" sz="20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nb-NO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899592" y="1412776"/>
            <a:ext cx="77048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nb-NO" dirty="0" smtClean="0">
                <a:solidFill>
                  <a:srgbClr val="0070C0"/>
                </a:solidFill>
              </a:rPr>
              <a:t> Innsigelse ble fremmet for å få minst 6000 boliger og 20.000 arbeidsplasser 	etter grundig avklaring med AAD. </a:t>
            </a:r>
          </a:p>
          <a:p>
            <a:r>
              <a:rPr lang="nb-NO" dirty="0">
                <a:solidFill>
                  <a:srgbClr val="0070C0"/>
                </a:solidFill>
              </a:rPr>
              <a:t>	</a:t>
            </a:r>
            <a:r>
              <a:rPr lang="nb-NO" dirty="0" smtClean="0">
                <a:solidFill>
                  <a:srgbClr val="0070C0"/>
                </a:solidFill>
              </a:rPr>
              <a:t>(Et statlig organ som fremmer en innsigelse som ikke blir tatt til følge, 	skader sitt omdømme. Statlige organer er avhengig av tillit i overordnet 	departement. Tillit bygges gjennom solid faglig arbeid og 	argumentasjon – må gjerne tale departementet imot, men må også 	</a:t>
            </a:r>
          </a:p>
          <a:p>
            <a:r>
              <a:rPr lang="nb-NO" dirty="0">
                <a:solidFill>
                  <a:srgbClr val="0070C0"/>
                </a:solidFill>
              </a:rPr>
              <a:t>	</a:t>
            </a:r>
            <a:r>
              <a:rPr lang="nb-NO" dirty="0" smtClean="0">
                <a:solidFill>
                  <a:srgbClr val="0070C0"/>
                </a:solidFill>
              </a:rPr>
              <a:t>forstå politikkens vesen i endelige handlinger)</a:t>
            </a:r>
          </a:p>
          <a:p>
            <a:pPr>
              <a:buFont typeface="Wingdings" pitchFamily="2" charset="2"/>
              <a:buChar char="Ø"/>
            </a:pPr>
            <a:r>
              <a:rPr lang="nb-NO" dirty="0" smtClean="0">
                <a:solidFill>
                  <a:srgbClr val="0070C0"/>
                </a:solidFill>
              </a:rPr>
              <a:t> Etter oppfordring fra SB prøvde AAD å få ”fagdepartementet” (MD) sitt syn,</a:t>
            </a:r>
          </a:p>
          <a:p>
            <a:r>
              <a:rPr lang="nb-NO" dirty="0">
                <a:solidFill>
                  <a:srgbClr val="0070C0"/>
                </a:solidFill>
              </a:rPr>
              <a:t>	</a:t>
            </a:r>
            <a:r>
              <a:rPr lang="nb-NO" dirty="0" smtClean="0">
                <a:solidFill>
                  <a:srgbClr val="0070C0"/>
                </a:solidFill>
              </a:rPr>
              <a:t>men MD avslo med en formell begrunnelse – de kunne bli endelig 	klageinstans for en innsigelse – noe de også ble</a:t>
            </a:r>
          </a:p>
          <a:p>
            <a:pPr>
              <a:buFont typeface="Wingdings" pitchFamily="2" charset="2"/>
              <a:buChar char="Ø"/>
            </a:pPr>
            <a:r>
              <a:rPr lang="nb-NO" dirty="0">
                <a:solidFill>
                  <a:srgbClr val="0070C0"/>
                </a:solidFill>
              </a:rPr>
              <a:t> </a:t>
            </a:r>
            <a:r>
              <a:rPr lang="nb-NO" dirty="0" smtClean="0">
                <a:solidFill>
                  <a:srgbClr val="0070C0"/>
                </a:solidFill>
              </a:rPr>
              <a:t>Dette illustrer vanskeligheter ved statlig samarbeid og koordinering. Samme</a:t>
            </a:r>
          </a:p>
          <a:p>
            <a:r>
              <a:rPr lang="nb-NO" dirty="0">
                <a:solidFill>
                  <a:srgbClr val="0070C0"/>
                </a:solidFill>
              </a:rPr>
              <a:t>	</a:t>
            </a:r>
            <a:r>
              <a:rPr lang="nb-NO" dirty="0" smtClean="0">
                <a:solidFill>
                  <a:srgbClr val="0070C0"/>
                </a:solidFill>
              </a:rPr>
              <a:t>erfaring kunne hentes fra ”Den interdepartementale 	samarbeidsgruppen for Fornebu”. Hvert departement hegner om sine 	interesser og opptrer sektorielt.</a:t>
            </a:r>
            <a:endParaRPr lang="nb-NO" dirty="0"/>
          </a:p>
        </p:txBody>
      </p:sp>
      <p:sp>
        <p:nvSpPr>
          <p:cNvPr id="3" name="TekstSylinder 2"/>
          <p:cNvSpPr txBox="1"/>
          <p:nvPr/>
        </p:nvSpPr>
        <p:spPr>
          <a:xfrm>
            <a:off x="1043608" y="548680"/>
            <a:ext cx="6627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>
                <a:solidFill>
                  <a:srgbClr val="00B050"/>
                </a:solidFill>
              </a:rPr>
              <a:t>INNSIGELSE TIL KOMMUNEDELPLAN 2 (2)</a:t>
            </a:r>
            <a:endParaRPr lang="nb-NO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dirty="0" smtClean="0">
                <a:solidFill>
                  <a:srgbClr val="0070C0"/>
                </a:solidFill>
              </a:rPr>
              <a:t> </a:t>
            </a:r>
            <a:endParaRPr lang="nb-NO" dirty="0"/>
          </a:p>
        </p:txBody>
      </p:sp>
      <p:sp>
        <p:nvSpPr>
          <p:cNvPr id="3" name="TekstSylinder 2"/>
          <p:cNvSpPr txBox="1"/>
          <p:nvPr/>
        </p:nvSpPr>
        <p:spPr>
          <a:xfrm>
            <a:off x="395536" y="476672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800" dirty="0" smtClean="0">
                <a:solidFill>
                  <a:srgbClr val="00B050"/>
                </a:solidFill>
              </a:rPr>
              <a:t>INNSIGELSE TIL KOMMUNEDELPLAN 2 (</a:t>
            </a:r>
            <a:r>
              <a:rPr lang="nb-NO" sz="2800" dirty="0">
                <a:solidFill>
                  <a:srgbClr val="00B050"/>
                </a:solidFill>
              </a:rPr>
              <a:t>3</a:t>
            </a:r>
            <a:r>
              <a:rPr lang="nb-NO" sz="2800" dirty="0" smtClean="0">
                <a:solidFill>
                  <a:srgbClr val="00B050"/>
                </a:solidFill>
              </a:rPr>
              <a:t>)</a:t>
            </a:r>
            <a:endParaRPr lang="nb-NO" sz="2800" dirty="0">
              <a:solidFill>
                <a:srgbClr val="00B050"/>
              </a:solidFill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1187624" y="1196752"/>
            <a:ext cx="75608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nb-NO" sz="2000" dirty="0">
                <a:solidFill>
                  <a:srgbClr val="0070C0"/>
                </a:solidFill>
              </a:rPr>
              <a:t> </a:t>
            </a:r>
            <a:r>
              <a:rPr lang="nb-NO" sz="2000" dirty="0" smtClean="0">
                <a:solidFill>
                  <a:srgbClr val="0070C0"/>
                </a:solidFill>
              </a:rPr>
              <a:t>Innsigelsen ble fremmet til fylkesmannen i Oslo og Akershus </a:t>
            </a:r>
          </a:p>
          <a:p>
            <a:pPr>
              <a:buFont typeface="Wingdings" pitchFamily="2" charset="2"/>
              <a:buChar char="Ø"/>
            </a:pPr>
            <a:r>
              <a:rPr lang="nb-NO" sz="2000" dirty="0">
                <a:solidFill>
                  <a:srgbClr val="0070C0"/>
                </a:solidFill>
              </a:rPr>
              <a:t> </a:t>
            </a:r>
            <a:r>
              <a:rPr lang="nb-NO" sz="2000" dirty="0" smtClean="0">
                <a:solidFill>
                  <a:srgbClr val="0070C0"/>
                </a:solidFill>
              </a:rPr>
              <a:t>Det ble avholdt et møte med politiske representanter for  Akershus</a:t>
            </a:r>
          </a:p>
          <a:p>
            <a:r>
              <a:rPr lang="nb-NO" sz="2000" dirty="0">
                <a:solidFill>
                  <a:srgbClr val="0070C0"/>
                </a:solidFill>
              </a:rPr>
              <a:t> </a:t>
            </a:r>
            <a:r>
              <a:rPr lang="nb-NO" sz="2000" dirty="0" smtClean="0">
                <a:solidFill>
                  <a:srgbClr val="0070C0"/>
                </a:solidFill>
              </a:rPr>
              <a:t>    på Fornebu. Synspunkter fra disse (utvalg):</a:t>
            </a:r>
          </a:p>
          <a:p>
            <a:r>
              <a:rPr lang="nb-NO" sz="2000" dirty="0">
                <a:solidFill>
                  <a:srgbClr val="0070C0"/>
                </a:solidFill>
              </a:rPr>
              <a:t>	</a:t>
            </a:r>
            <a:r>
              <a:rPr lang="nb-NO" sz="2000" dirty="0" smtClean="0">
                <a:solidFill>
                  <a:srgbClr val="0070C0"/>
                </a:solidFill>
              </a:rPr>
              <a:t>A: Flere boliger på Fornebu ville øke belastningen på E-18 og</a:t>
            </a:r>
          </a:p>
          <a:p>
            <a:r>
              <a:rPr lang="nb-NO" sz="2000" dirty="0">
                <a:solidFill>
                  <a:srgbClr val="0070C0"/>
                </a:solidFill>
              </a:rPr>
              <a:t>	</a:t>
            </a:r>
            <a:r>
              <a:rPr lang="nb-NO" sz="2000" dirty="0" smtClean="0">
                <a:solidFill>
                  <a:srgbClr val="0070C0"/>
                </a:solidFill>
              </a:rPr>
              <a:t>     skape kø for de som bodde i Asker og </a:t>
            </a:r>
            <a:r>
              <a:rPr lang="nb-NO" sz="2000" smtClean="0">
                <a:solidFill>
                  <a:srgbClr val="0070C0"/>
                </a:solidFill>
              </a:rPr>
              <a:t>lenger </a:t>
            </a:r>
            <a:r>
              <a:rPr lang="nb-NO" sz="2000" smtClean="0">
                <a:solidFill>
                  <a:srgbClr val="0070C0"/>
                </a:solidFill>
              </a:rPr>
              <a:t>vest</a:t>
            </a:r>
            <a:r>
              <a:rPr lang="nb-NO" sz="2000" smtClean="0">
                <a:solidFill>
                  <a:srgbClr val="0070C0"/>
                </a:solidFill>
              </a:rPr>
              <a:t> </a:t>
            </a:r>
            <a:r>
              <a:rPr lang="nb-NO" sz="2000" dirty="0" smtClean="0">
                <a:solidFill>
                  <a:srgbClr val="0070C0"/>
                </a:solidFill>
              </a:rPr>
              <a:t>og det var</a:t>
            </a:r>
          </a:p>
          <a:p>
            <a:r>
              <a:rPr lang="nb-NO" sz="2000" dirty="0">
                <a:solidFill>
                  <a:srgbClr val="0070C0"/>
                </a:solidFill>
              </a:rPr>
              <a:t>	</a:t>
            </a:r>
            <a:r>
              <a:rPr lang="nb-NO" sz="2000" dirty="0" smtClean="0">
                <a:solidFill>
                  <a:srgbClr val="0070C0"/>
                </a:solidFill>
              </a:rPr>
              <a:t>     IKKE ønskelig</a:t>
            </a:r>
          </a:p>
          <a:p>
            <a:r>
              <a:rPr lang="nb-NO" sz="2000" dirty="0">
                <a:solidFill>
                  <a:srgbClr val="0070C0"/>
                </a:solidFill>
              </a:rPr>
              <a:t>	</a:t>
            </a:r>
            <a:r>
              <a:rPr lang="nb-NO" sz="2000" dirty="0" smtClean="0">
                <a:solidFill>
                  <a:srgbClr val="0070C0"/>
                </a:solidFill>
              </a:rPr>
              <a:t>B: Vekst i Akershus skulle heller komme i Follo enn på Fornebu</a:t>
            </a:r>
          </a:p>
          <a:p>
            <a:r>
              <a:rPr lang="nb-NO" sz="2000" dirty="0">
                <a:solidFill>
                  <a:srgbClr val="0070C0"/>
                </a:solidFill>
              </a:rPr>
              <a:t>	</a:t>
            </a:r>
            <a:r>
              <a:rPr lang="nb-NO" sz="2000" dirty="0" smtClean="0">
                <a:solidFill>
                  <a:srgbClr val="0070C0"/>
                </a:solidFill>
              </a:rPr>
              <a:t>     IKKE ønskelig</a:t>
            </a:r>
          </a:p>
          <a:p>
            <a:r>
              <a:rPr lang="nb-NO" sz="2000" dirty="0">
                <a:solidFill>
                  <a:srgbClr val="0070C0"/>
                </a:solidFill>
              </a:rPr>
              <a:t>	</a:t>
            </a:r>
            <a:r>
              <a:rPr lang="nb-NO" sz="2000" dirty="0" smtClean="0">
                <a:solidFill>
                  <a:srgbClr val="0070C0"/>
                </a:solidFill>
              </a:rPr>
              <a:t>C: Osloregionen var et pressområde, vekst burde ledes andre</a:t>
            </a:r>
          </a:p>
          <a:p>
            <a:r>
              <a:rPr lang="nb-NO" sz="2000" dirty="0">
                <a:solidFill>
                  <a:srgbClr val="0070C0"/>
                </a:solidFill>
              </a:rPr>
              <a:t>	</a:t>
            </a:r>
            <a:r>
              <a:rPr lang="nb-NO" sz="2000" dirty="0" smtClean="0">
                <a:solidFill>
                  <a:srgbClr val="0070C0"/>
                </a:solidFill>
              </a:rPr>
              <a:t>     steder – IKKE ønskelig</a:t>
            </a:r>
          </a:p>
          <a:p>
            <a:pPr>
              <a:buFont typeface="Wingdings" pitchFamily="2" charset="2"/>
              <a:buChar char="Ø"/>
            </a:pPr>
            <a:r>
              <a:rPr lang="nb-NO" sz="2000" dirty="0">
                <a:solidFill>
                  <a:srgbClr val="0070C0"/>
                </a:solidFill>
              </a:rPr>
              <a:t> </a:t>
            </a:r>
            <a:r>
              <a:rPr lang="nb-NO" sz="2000" dirty="0" smtClean="0">
                <a:solidFill>
                  <a:srgbClr val="0070C0"/>
                </a:solidFill>
              </a:rPr>
              <a:t>Både fylkeskommunens og fylkesmannens administrasjon viste be-</a:t>
            </a:r>
          </a:p>
          <a:p>
            <a:r>
              <a:rPr lang="nb-NO" sz="2000" dirty="0">
                <a:solidFill>
                  <a:srgbClr val="0070C0"/>
                </a:solidFill>
              </a:rPr>
              <a:t> </a:t>
            </a:r>
            <a:r>
              <a:rPr lang="nb-NO" sz="2000" dirty="0" smtClean="0">
                <a:solidFill>
                  <a:srgbClr val="0070C0"/>
                </a:solidFill>
              </a:rPr>
              <a:t>    tydelig forståelse for Statens syn (under hånden)</a:t>
            </a:r>
          </a:p>
          <a:p>
            <a:pPr>
              <a:buFont typeface="Wingdings" pitchFamily="2" charset="2"/>
              <a:buChar char="Ø"/>
            </a:pPr>
            <a:r>
              <a:rPr lang="nb-NO" sz="2000" dirty="0">
                <a:solidFill>
                  <a:srgbClr val="0070C0"/>
                </a:solidFill>
              </a:rPr>
              <a:t> </a:t>
            </a:r>
            <a:r>
              <a:rPr lang="nb-NO" sz="2000" dirty="0" smtClean="0">
                <a:solidFill>
                  <a:srgbClr val="0070C0"/>
                </a:solidFill>
              </a:rPr>
              <a:t>Fylkesmannen (kvinnen) viste en merkelig holdning hvor mer vekt </a:t>
            </a:r>
          </a:p>
          <a:p>
            <a:r>
              <a:rPr lang="nb-NO" sz="2000" dirty="0">
                <a:solidFill>
                  <a:srgbClr val="0070C0"/>
                </a:solidFill>
              </a:rPr>
              <a:t> </a:t>
            </a:r>
            <a:r>
              <a:rPr lang="nb-NO" sz="2000" dirty="0" smtClean="0">
                <a:solidFill>
                  <a:srgbClr val="0070C0"/>
                </a:solidFill>
              </a:rPr>
              <a:t>    ble lagt på ansvarsfordelingen i det offentlige Norge, og primærkom-</a:t>
            </a:r>
          </a:p>
          <a:p>
            <a:r>
              <a:rPr lang="nb-NO" sz="2000" dirty="0">
                <a:solidFill>
                  <a:srgbClr val="0070C0"/>
                </a:solidFill>
              </a:rPr>
              <a:t> </a:t>
            </a:r>
            <a:r>
              <a:rPr lang="nb-NO" sz="2000" dirty="0" smtClean="0">
                <a:solidFill>
                  <a:srgbClr val="0070C0"/>
                </a:solidFill>
              </a:rPr>
              <a:t>    munen sto sterkt.</a:t>
            </a:r>
          </a:p>
          <a:p>
            <a:r>
              <a:rPr lang="nb-NO" sz="2000" dirty="0" smtClean="0">
                <a:solidFill>
                  <a:srgbClr val="0070C0"/>
                </a:solidFill>
              </a:rPr>
              <a:t> </a:t>
            </a:r>
            <a:endParaRPr lang="nb-NO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1331640" y="548680"/>
            <a:ext cx="6194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>
                <a:solidFill>
                  <a:srgbClr val="00B050"/>
                </a:solidFill>
              </a:rPr>
              <a:t>INNSIGELSE TIL KOMMUNEDELPLAN 2 (4)</a:t>
            </a:r>
            <a:endParaRPr lang="nb-NO" sz="2800" dirty="0">
              <a:solidFill>
                <a:srgbClr val="00B050"/>
              </a:solidFill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1043608" y="1340768"/>
            <a:ext cx="7344816" cy="4545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nb-NO" sz="2000" dirty="0">
                <a:solidFill>
                  <a:srgbClr val="0070C0"/>
                </a:solidFill>
              </a:rPr>
              <a:t> </a:t>
            </a:r>
            <a:r>
              <a:rPr lang="nb-NO" sz="2000" dirty="0" smtClean="0">
                <a:solidFill>
                  <a:srgbClr val="0070C0"/>
                </a:solidFill>
              </a:rPr>
              <a:t>SB førte innsigelsen videre til Miljøverndepartementet men uten</a:t>
            </a:r>
          </a:p>
          <a:p>
            <a:r>
              <a:rPr lang="nb-NO" sz="2000" dirty="0">
                <a:solidFill>
                  <a:srgbClr val="0070C0"/>
                </a:solidFill>
              </a:rPr>
              <a:t>	</a:t>
            </a:r>
            <a:r>
              <a:rPr lang="nb-NO" sz="2000" dirty="0" smtClean="0">
                <a:solidFill>
                  <a:srgbClr val="0070C0"/>
                </a:solidFill>
              </a:rPr>
              <a:t>å opprettholde tallet for arbeidsplasser, i det Bærum </a:t>
            </a:r>
          </a:p>
          <a:p>
            <a:r>
              <a:rPr lang="nb-NO" sz="2000" dirty="0">
                <a:solidFill>
                  <a:srgbClr val="0070C0"/>
                </a:solidFill>
              </a:rPr>
              <a:t>	</a:t>
            </a:r>
            <a:r>
              <a:rPr lang="nb-NO" sz="2000" dirty="0" smtClean="0">
                <a:solidFill>
                  <a:srgbClr val="0070C0"/>
                </a:solidFill>
              </a:rPr>
              <a:t>kommune og staten politisk var blitt enige om å sikre </a:t>
            </a:r>
          </a:p>
          <a:p>
            <a:r>
              <a:rPr lang="nb-NO" sz="2000" dirty="0">
                <a:solidFill>
                  <a:srgbClr val="0070C0"/>
                </a:solidFill>
              </a:rPr>
              <a:t>	</a:t>
            </a:r>
            <a:r>
              <a:rPr lang="nb-NO" sz="2000" dirty="0" smtClean="0">
                <a:solidFill>
                  <a:srgbClr val="0070C0"/>
                </a:solidFill>
              </a:rPr>
              <a:t>tilstrekkelige muligheter for Telenor og nasjonalt IT senter</a:t>
            </a:r>
          </a:p>
          <a:p>
            <a:pPr>
              <a:buFont typeface="Wingdings" pitchFamily="2" charset="2"/>
              <a:buChar char="Ø"/>
            </a:pPr>
            <a:r>
              <a:rPr lang="nb-NO" sz="2000" dirty="0">
                <a:solidFill>
                  <a:srgbClr val="0070C0"/>
                </a:solidFill>
              </a:rPr>
              <a:t> </a:t>
            </a:r>
            <a:r>
              <a:rPr lang="nb-NO" sz="2000" dirty="0" smtClean="0">
                <a:solidFill>
                  <a:srgbClr val="0070C0"/>
                </a:solidFill>
              </a:rPr>
              <a:t>Innsigelsen ble behandlet og resultatet ble 6000 boliger, med </a:t>
            </a:r>
          </a:p>
          <a:p>
            <a:r>
              <a:rPr lang="nb-NO" sz="2000" dirty="0">
                <a:solidFill>
                  <a:srgbClr val="0070C0"/>
                </a:solidFill>
              </a:rPr>
              <a:t> </a:t>
            </a:r>
            <a:r>
              <a:rPr lang="nb-NO" sz="2000" dirty="0" smtClean="0">
                <a:solidFill>
                  <a:srgbClr val="0070C0"/>
                </a:solidFill>
              </a:rPr>
              <a:t>    	tilføyelsen om 20 – 25 % ”sosiale boliger – Husbanken”</a:t>
            </a:r>
          </a:p>
          <a:p>
            <a:pPr>
              <a:buFont typeface="Wingdings" pitchFamily="2" charset="2"/>
              <a:buChar char="Ø"/>
            </a:pPr>
            <a:r>
              <a:rPr lang="nb-NO" sz="2000" dirty="0">
                <a:solidFill>
                  <a:srgbClr val="0070C0"/>
                </a:solidFill>
              </a:rPr>
              <a:t> </a:t>
            </a:r>
            <a:r>
              <a:rPr lang="nb-NO" sz="2000" dirty="0" smtClean="0">
                <a:solidFill>
                  <a:srgbClr val="0070C0"/>
                </a:solidFill>
              </a:rPr>
              <a:t>SB var fornøyd med utfallet</a:t>
            </a:r>
          </a:p>
          <a:p>
            <a:pPr>
              <a:buFont typeface="Wingdings" pitchFamily="2" charset="2"/>
              <a:buChar char="Ø"/>
            </a:pPr>
            <a:r>
              <a:rPr lang="nb-NO" sz="2000" dirty="0">
                <a:solidFill>
                  <a:srgbClr val="0070C0"/>
                </a:solidFill>
              </a:rPr>
              <a:t> </a:t>
            </a:r>
            <a:r>
              <a:rPr lang="nb-NO" sz="2000" dirty="0" smtClean="0">
                <a:solidFill>
                  <a:srgbClr val="0070C0"/>
                </a:solidFill>
              </a:rPr>
              <a:t>Hans Kristian </a:t>
            </a:r>
            <a:r>
              <a:rPr lang="nb-NO" sz="2000" dirty="0">
                <a:solidFill>
                  <a:srgbClr val="0070C0"/>
                </a:solidFill>
              </a:rPr>
              <a:t>L</a:t>
            </a:r>
            <a:r>
              <a:rPr lang="nb-NO" sz="2000" dirty="0" smtClean="0">
                <a:solidFill>
                  <a:srgbClr val="0070C0"/>
                </a:solidFill>
              </a:rPr>
              <a:t>ingsom har i sin bok ”Kampen om Fornebu” lansert</a:t>
            </a:r>
          </a:p>
          <a:p>
            <a:r>
              <a:rPr lang="nb-NO" sz="2000" dirty="0">
                <a:solidFill>
                  <a:srgbClr val="0070C0"/>
                </a:solidFill>
              </a:rPr>
              <a:t> </a:t>
            </a:r>
            <a:r>
              <a:rPr lang="nb-NO" sz="2000" dirty="0" smtClean="0">
                <a:solidFill>
                  <a:srgbClr val="0070C0"/>
                </a:solidFill>
              </a:rPr>
              <a:t>    	en teori om at SB handlet for å ivareta </a:t>
            </a:r>
            <a:r>
              <a:rPr lang="nb-NO" sz="2000" dirty="0" err="1" smtClean="0">
                <a:solidFill>
                  <a:srgbClr val="0070C0"/>
                </a:solidFill>
              </a:rPr>
              <a:t>OK`s</a:t>
            </a:r>
            <a:r>
              <a:rPr lang="nb-NO" sz="2000" dirty="0" smtClean="0">
                <a:solidFill>
                  <a:srgbClr val="0070C0"/>
                </a:solidFill>
              </a:rPr>
              <a:t> interesser, siden    	OK høstet mest gevinst ved økt boligtall og at </a:t>
            </a:r>
          </a:p>
          <a:p>
            <a:r>
              <a:rPr lang="nb-NO" sz="2000" dirty="0">
                <a:solidFill>
                  <a:srgbClr val="0070C0"/>
                </a:solidFill>
              </a:rPr>
              <a:t> </a:t>
            </a:r>
            <a:r>
              <a:rPr lang="nb-NO" sz="2000" dirty="0" smtClean="0">
                <a:solidFill>
                  <a:srgbClr val="0070C0"/>
                </a:solidFill>
              </a:rPr>
              <a:t>    	dette var nødvendig for å få til avtalen mellom SB og OK om</a:t>
            </a:r>
          </a:p>
          <a:p>
            <a:r>
              <a:rPr lang="nb-NO" sz="2000" dirty="0">
                <a:solidFill>
                  <a:srgbClr val="0070C0"/>
                </a:solidFill>
              </a:rPr>
              <a:t>	</a:t>
            </a:r>
            <a:r>
              <a:rPr lang="nb-NO" sz="2000" dirty="0" smtClean="0">
                <a:solidFill>
                  <a:srgbClr val="0070C0"/>
                </a:solidFill>
              </a:rPr>
              <a:t>utbyggingen av infrastruktur på Fornebu. Jeg benytter 	anledningen til å avkrefte teorien. Det var SB og AAD som 	bestemte innsigelsen, OK ble kun orientert.</a:t>
            </a:r>
            <a:endParaRPr lang="nb-NO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</TotalTime>
  <Words>292</Words>
  <Application>Microsoft Office PowerPoint</Application>
  <PresentationFormat>Skjermfremvisning (4:3)</PresentationFormat>
  <Paragraphs>72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7" baseType="lpstr">
      <vt:lpstr>Office-tema</vt:lpstr>
      <vt:lpstr>Lysbilde 1</vt:lpstr>
      <vt:lpstr>Lysbilde 2</vt:lpstr>
      <vt:lpstr>Lysbilde 3</vt:lpstr>
      <vt:lpstr>Lysbilde 4</vt:lpstr>
      <vt:lpstr>Lysbilde 5</vt:lpstr>
      <vt:lpstr>Lysbilde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Rolf Jensen</dc:creator>
  <cp:lastModifiedBy>Rolf Jensen</cp:lastModifiedBy>
  <cp:revision>18</cp:revision>
  <dcterms:created xsi:type="dcterms:W3CDTF">2018-04-23T10:39:39Z</dcterms:created>
  <dcterms:modified xsi:type="dcterms:W3CDTF">2018-06-17T08:47:46Z</dcterms:modified>
</cp:coreProperties>
</file>