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412" r:id="rId3"/>
    <p:sldId id="393" r:id="rId4"/>
    <p:sldId id="394" r:id="rId5"/>
    <p:sldId id="395" r:id="rId6"/>
    <p:sldId id="418" r:id="rId7"/>
    <p:sldId id="369" r:id="rId8"/>
    <p:sldId id="399" r:id="rId9"/>
    <p:sldId id="402" r:id="rId10"/>
    <p:sldId id="401" r:id="rId11"/>
    <p:sldId id="400" r:id="rId12"/>
    <p:sldId id="403" r:id="rId13"/>
    <p:sldId id="375" r:id="rId14"/>
    <p:sldId id="374" r:id="rId15"/>
    <p:sldId id="377" r:id="rId16"/>
    <p:sldId id="414" r:id="rId17"/>
    <p:sldId id="409" r:id="rId18"/>
    <p:sldId id="413" r:id="rId19"/>
  </p:sldIdLst>
  <p:sldSz cx="9144000" cy="6858000" type="screen4x3"/>
  <p:notesSz cx="6797675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2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12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12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12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1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4E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7" autoAdjust="0"/>
    <p:restoredTop sz="94786" autoAdjust="0"/>
  </p:normalViewPr>
  <p:slideViewPr>
    <p:cSldViewPr>
      <p:cViewPr varScale="1">
        <p:scale>
          <a:sx n="133" d="100"/>
          <a:sy n="133" d="100"/>
        </p:scale>
        <p:origin x="184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3588" y="10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6" tIns="47778" rIns="95556" bIns="47778" numCol="1" anchor="t" anchorCtr="0" compatLnSpc="1">
            <a:prstTxWarp prst="textNoShape">
              <a:avLst/>
            </a:prstTxWarp>
          </a:bodyPr>
          <a:lstStyle>
            <a:lvl1pPr defTabSz="955683">
              <a:defRPr sz="1300"/>
            </a:lvl1pPr>
          </a:lstStyle>
          <a:p>
            <a:endParaRPr lang="nb-NO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717" y="0"/>
            <a:ext cx="2944958" cy="49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6" tIns="47778" rIns="95556" bIns="47778" numCol="1" anchor="t" anchorCtr="0" compatLnSpc="1">
            <a:prstTxWarp prst="textNoShape">
              <a:avLst/>
            </a:prstTxWarp>
          </a:bodyPr>
          <a:lstStyle>
            <a:lvl1pPr algn="r" defTabSz="955683">
              <a:defRPr sz="1300"/>
            </a:lvl1pPr>
          </a:lstStyle>
          <a:p>
            <a:endParaRPr lang="nb-NO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757"/>
            <a:ext cx="2944958" cy="49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6" tIns="47778" rIns="95556" bIns="47778" numCol="1" anchor="b" anchorCtr="0" compatLnSpc="1">
            <a:prstTxWarp prst="textNoShape">
              <a:avLst/>
            </a:prstTxWarp>
          </a:bodyPr>
          <a:lstStyle>
            <a:lvl1pPr defTabSz="955683">
              <a:defRPr sz="1300"/>
            </a:lvl1pPr>
          </a:lstStyle>
          <a:p>
            <a:endParaRPr lang="nb-NO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717" y="9431757"/>
            <a:ext cx="2944958" cy="49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6" tIns="47778" rIns="95556" bIns="47778" numCol="1" anchor="b" anchorCtr="0" compatLnSpc="1">
            <a:prstTxWarp prst="textNoShape">
              <a:avLst/>
            </a:prstTxWarp>
          </a:bodyPr>
          <a:lstStyle>
            <a:lvl1pPr algn="r" defTabSz="955683">
              <a:defRPr sz="1300"/>
            </a:lvl1pPr>
          </a:lstStyle>
          <a:p>
            <a:fld id="{5509EEFC-9F59-204F-B007-D14C165EE21E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6" tIns="47778" rIns="95556" bIns="47778" numCol="1" anchor="t" anchorCtr="0" compatLnSpc="1">
            <a:prstTxWarp prst="textNoShape">
              <a:avLst/>
            </a:prstTxWarp>
          </a:bodyPr>
          <a:lstStyle>
            <a:lvl1pPr defTabSz="955683">
              <a:defRPr sz="1300"/>
            </a:lvl1pPr>
          </a:lstStyle>
          <a:p>
            <a:endParaRPr lang="nb-NO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17" y="0"/>
            <a:ext cx="2944958" cy="49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6" tIns="47778" rIns="95556" bIns="47778" numCol="1" anchor="t" anchorCtr="0" compatLnSpc="1">
            <a:prstTxWarp prst="textNoShape">
              <a:avLst/>
            </a:prstTxWarp>
          </a:bodyPr>
          <a:lstStyle>
            <a:lvl1pPr algn="r" defTabSz="955683">
              <a:defRPr sz="1300"/>
            </a:lvl1pPr>
          </a:lstStyle>
          <a:p>
            <a:endParaRPr lang="nb-NO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7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1" y="4715073"/>
            <a:ext cx="4985393" cy="44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6" tIns="47778" rIns="95556" bIns="477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757"/>
            <a:ext cx="2944958" cy="49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6" tIns="47778" rIns="95556" bIns="47778" numCol="1" anchor="b" anchorCtr="0" compatLnSpc="1">
            <a:prstTxWarp prst="textNoShape">
              <a:avLst/>
            </a:prstTxWarp>
          </a:bodyPr>
          <a:lstStyle>
            <a:lvl1pPr defTabSz="955683">
              <a:defRPr sz="1300"/>
            </a:lvl1pPr>
          </a:lstStyle>
          <a:p>
            <a:endParaRPr lang="nb-NO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17" y="9431757"/>
            <a:ext cx="2944958" cy="49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6" tIns="47778" rIns="95556" bIns="47778" numCol="1" anchor="b" anchorCtr="0" compatLnSpc="1">
            <a:prstTxWarp prst="textNoShape">
              <a:avLst/>
            </a:prstTxWarp>
          </a:bodyPr>
          <a:lstStyle>
            <a:lvl1pPr algn="r" defTabSz="955683">
              <a:defRPr sz="1300"/>
            </a:lvl1pPr>
          </a:lstStyle>
          <a:p>
            <a:fld id="{93AB3BE4-696E-6240-ABE2-9D0C7483A505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1A82664D-10F0-9C40-82B0-45FC83B73FC0}" type="slidenum">
              <a:rPr lang="nb-NO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6" y="4715073"/>
            <a:ext cx="5438464" cy="446682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743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18BBBE-3A80-DC4E-A045-07C7867D8938}" type="slidenum">
              <a:rPr lang="nb-NO"/>
              <a:pPr/>
              <a:t>10</a:t>
            </a:fld>
            <a:endParaRPr lang="nb-NO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6" y="4715073"/>
            <a:ext cx="5438464" cy="446682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857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B3BE4-696E-6240-ABE2-9D0C7483A505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0312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470ABD-BB95-5E42-B31E-41C484F0473A}" type="slidenum">
              <a:rPr lang="nb-NO"/>
              <a:pPr/>
              <a:t>12</a:t>
            </a:fld>
            <a:endParaRPr lang="nb-NO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6" y="4715073"/>
            <a:ext cx="5438464" cy="44668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86F268-EA39-6E4A-B914-5AF0E4AD6903}" type="slidenum">
              <a:rPr lang="nb-NO"/>
              <a:pPr/>
              <a:t>13</a:t>
            </a:fld>
            <a:endParaRPr lang="nb-NO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6" y="4715073"/>
            <a:ext cx="5438464" cy="44668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CF511-7E46-B54F-9711-8705BC5A63AF}" type="slidenum">
              <a:rPr lang="nb-NO"/>
              <a:pPr/>
              <a:t>14</a:t>
            </a:fld>
            <a:endParaRPr lang="nb-NO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6" y="4715073"/>
            <a:ext cx="5438464" cy="44668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1A82664D-10F0-9C40-82B0-45FC83B73FC0}" type="slidenum">
              <a:rPr lang="nb-NO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6" y="4715073"/>
            <a:ext cx="5438464" cy="446682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63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2664D-10F0-9C40-82B0-45FC83B73FC0}" type="slidenum">
              <a:rPr lang="nb-NO"/>
              <a:pPr/>
              <a:t>16</a:t>
            </a:fld>
            <a:endParaRPr lang="nb-NO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6" y="4715073"/>
            <a:ext cx="5438464" cy="446682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83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2664D-10F0-9C40-82B0-45FC83B73FC0}" type="slidenum">
              <a:rPr lang="nb-NO"/>
              <a:pPr/>
              <a:t>17</a:t>
            </a:fld>
            <a:endParaRPr lang="nb-NO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6" y="4715073"/>
            <a:ext cx="5438464" cy="446682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802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1A82664D-10F0-9C40-82B0-45FC83B73FC0}" type="slidenum">
              <a:rPr lang="nb-NO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6" y="4715073"/>
            <a:ext cx="5438464" cy="446682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168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119A8DB4-ABE8-6841-B4EE-E19ECF4D95D1}" type="slidenum">
              <a:rPr lang="nb-NO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6" y="4715073"/>
            <a:ext cx="5438464" cy="446682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552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18BBBE-3A80-DC4E-A045-07C7867D8938}" type="slidenum">
              <a:rPr lang="nb-NO"/>
              <a:pPr/>
              <a:t>4</a:t>
            </a:fld>
            <a:endParaRPr lang="nb-NO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6" y="4715073"/>
            <a:ext cx="5438464" cy="446682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332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FB6BCF-3DE9-914E-A34C-CE816FBEBF37}" type="slidenum">
              <a:rPr lang="nb-NO"/>
              <a:pPr/>
              <a:t>5</a:t>
            </a:fld>
            <a:endParaRPr lang="nb-NO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6" y="4715073"/>
            <a:ext cx="5438464" cy="446682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90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7AF54C-34A5-9F43-A86E-4C755C288A1C}" type="slidenum">
              <a:rPr lang="nb-NO"/>
              <a:pPr/>
              <a:t>6</a:t>
            </a:fld>
            <a:endParaRPr lang="nb-NO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6" y="4715073"/>
            <a:ext cx="5438464" cy="4466825"/>
          </a:xfrm>
        </p:spPr>
        <p:txBody>
          <a:bodyPr/>
          <a:lstStyle/>
          <a:p>
            <a:endParaRPr lang="nb-NO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18BBBE-3A80-DC4E-A045-07C7867D8938}" type="slidenum">
              <a:rPr lang="nb-NO"/>
              <a:pPr/>
              <a:t>7</a:t>
            </a:fld>
            <a:endParaRPr lang="nb-NO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6" y="4715073"/>
            <a:ext cx="5438464" cy="446682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691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18BBBE-3A80-DC4E-A045-07C7867D8938}" type="slidenum">
              <a:rPr lang="nb-NO"/>
              <a:pPr/>
              <a:t>8</a:t>
            </a:fld>
            <a:endParaRPr lang="nb-NO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6" y="4715073"/>
            <a:ext cx="5438464" cy="446682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7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18BBBE-3A80-DC4E-A045-07C7867D8938}" type="slidenum">
              <a:rPr lang="nb-NO"/>
              <a:pPr/>
              <a:t>9</a:t>
            </a:fld>
            <a:endParaRPr lang="nb-NO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6" y="4715073"/>
            <a:ext cx="5438464" cy="446682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949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C5BD4A-CE95-244A-AF68-C0774C246570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2E9C67E-3D6C-3345-824D-EA83B747B32D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AC38445-91D6-0849-A267-F83D55F42E7D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 linj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tel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9" name="Undertittel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  <p:sp>
        <p:nvSpPr>
          <p:cNvPr id="16" name="Plassholder for dato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5" name="Plassholder for lysbildenumm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C5BD4A-CE95-244A-AF68-C0774C24657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6055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tel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27" name="Plassholder for innhold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25" name="Plassholder for dato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9" name="Plassholder for bunntekst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nb-NO"/>
          </a:p>
        </p:txBody>
      </p:sp>
      <p:sp>
        <p:nvSpPr>
          <p:cNvPr id="16" name="Plassholder for lysbildenumm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7788770-DDB8-B143-8A07-87B56E9449A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1649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ndelingsoversk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 linj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Plassholder for teks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19" name="Plassholder for dato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6" name="Plassholder for lysbilde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85F1C-B2CC-2143-9FCE-2A0EC3DF94B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35459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tel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4" name="Plassholder for innhold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13" name="Plassholder for innhold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21" name="Plassholder for dato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1" name="Plassholder for lysbilde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68A8-7455-0B41-8BFE-EA97DEF9253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9724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tel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3" name="Plassholder for teks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28" name="Plassholder for innhold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0A31DF8-1059-7C4C-B942-92AF387B5963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Rett linj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85901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tel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2" name="Plassholder for dato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1" name="Plassholder for bunntekst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A117-1F25-034E-AAF5-E7284D6D4DB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9636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4" name="Plassholder for bunntekst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7159-6CED-9148-9711-E064D4460FD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0734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 linj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tel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26" name="Plassholder for teks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14" name="Plassholder for innhold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25" name="Plassholder for dato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9" name="Plassholder for bunntekst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E969-ECEF-DD46-A24A-CEB5D652C78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733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7788770-DDB8-B143-8A07-87B56E9449AE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b-NO" smtClean="0"/>
              <a:t>Klikk ikonet for å legge til bilde</a:t>
            </a:r>
            <a:endParaRPr kumimoji="0" lang="en-US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1" name="Plassholder for lysbilde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782D-16EC-DC47-B14C-834BA587E23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7" name="Tittel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26" name="Plassholder for teks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34953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9C67E-3D6C-3345-824D-EA83B747B32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0380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8445-91D6-0849-A267-F83D55F42E7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459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9B85F1C-B2CC-2143-9FCE-2A0EC3DF94B9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CE68A8-7455-0B41-8BFE-EA97DEF9253D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0A31DF8-1059-7C4C-B942-92AF387B5963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811A117-1F25-034E-AAF5-E7284D6D4DB7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B6E7159-6CED-9148-9711-E064D4460FD7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304E969-ECEF-DD46-A24A-CEB5D652C789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292782D-16EC-DC47-B14C-834BA587E23D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 i malen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36C200-EBEB-AA43-A42C-0764FFE76374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 linj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Plassholder for teks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  <p:sp>
        <p:nvSpPr>
          <p:cNvPr id="11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28" name="Plassholder for bunntekst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136C200-EBEB-AA43-A42C-0764FFE7637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tittel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9" name="Rett linj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 linj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9069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4" name="Picture 4" descr="W4-mi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3187" y="42069"/>
            <a:ext cx="9293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25" name="Title 1"/>
          <p:cNvSpPr>
            <a:spLocks/>
          </p:cNvSpPr>
          <p:nvPr/>
        </p:nvSpPr>
        <p:spPr bwMode="auto">
          <a:xfrm>
            <a:off x="642938" y="0"/>
            <a:ext cx="7772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>
            <a:prstTxWarp prst="textNoShape">
              <a:avLst/>
            </a:prstTxWarp>
          </a:bodyPr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Calibri" pitchFamily="-112" charset="0"/>
              <a:ea typeface="+mn-ea"/>
              <a:cs typeface="+mn-cs"/>
            </a:endParaRPr>
          </a:p>
        </p:txBody>
      </p:sp>
      <p:sp>
        <p:nvSpPr>
          <p:cNvPr id="184326" name="Rectangle 5"/>
          <p:cNvSpPr>
            <a:spLocks noChangeArrowheads="1"/>
          </p:cNvSpPr>
          <p:nvPr/>
        </p:nvSpPr>
        <p:spPr bwMode="auto">
          <a:xfrm>
            <a:off x="357188" y="1428750"/>
            <a:ext cx="71437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A5644E"/>
              </a:solidFill>
              <a:effectLst/>
              <a:uLnTx/>
              <a:uFillTx/>
              <a:latin typeface="Verdana" pitchFamily="-112" charset="0"/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179512" y="214154"/>
            <a:ext cx="7674099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3600" b="1" dirty="0" smtClean="0">
              <a:solidFill>
                <a:srgbClr val="4E3B30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2800" dirty="0">
                <a:solidFill>
                  <a:srgbClr val="A5644E"/>
                </a:solidFill>
              </a:rPr>
              <a:t>Erfaringsseminar om Fornebu, 3.5.2018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3600" b="1" dirty="0" smtClean="0">
              <a:solidFill>
                <a:srgbClr val="ECE4E0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3600" b="1" dirty="0" smtClean="0">
                <a:solidFill>
                  <a:srgbClr val="4E3B30"/>
                </a:solidFill>
              </a:rPr>
              <a:t>Miljømål og </a:t>
            </a:r>
            <a:r>
              <a:rPr lang="nb-NO" sz="3600" b="1" dirty="0" err="1" smtClean="0">
                <a:solidFill>
                  <a:srgbClr val="4E3B30"/>
                </a:solidFill>
              </a:rPr>
              <a:t>MOP</a:t>
            </a:r>
            <a:r>
              <a:rPr lang="nb-NO" sz="3600" b="1" dirty="0" smtClean="0">
                <a:solidFill>
                  <a:srgbClr val="4E3B30"/>
                </a:solidFill>
              </a:rPr>
              <a:t> for kommunedelplan 2, Fornebu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3600" b="1" dirty="0">
              <a:solidFill>
                <a:srgbClr val="4E3B30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3600" b="1" dirty="0" smtClean="0">
              <a:solidFill>
                <a:srgbClr val="4E3B30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3600" b="1" dirty="0" smtClean="0">
              <a:solidFill>
                <a:srgbClr val="4E3B30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b="1" dirty="0" smtClean="0">
              <a:solidFill>
                <a:prstClr val="black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 smtClean="0">
                <a:solidFill>
                  <a:prstClr val="black"/>
                </a:solidFill>
              </a:rPr>
              <a:t>Beate </a:t>
            </a:r>
            <a:r>
              <a:rPr lang="nb-NO" b="1" dirty="0">
                <a:solidFill>
                  <a:prstClr val="black"/>
                </a:solidFill>
              </a:rPr>
              <a:t>F</a:t>
            </a:r>
            <a:r>
              <a:rPr lang="nb-NO" b="1" dirty="0" smtClean="0">
                <a:solidFill>
                  <a:prstClr val="black"/>
                </a:solidFill>
              </a:rPr>
              <a:t>olkestad Habhab </a:t>
            </a:r>
            <a:br>
              <a:rPr lang="nb-NO" b="1" dirty="0" smtClean="0">
                <a:solidFill>
                  <a:prstClr val="black"/>
                </a:solidFill>
              </a:rPr>
            </a:br>
            <a:r>
              <a:rPr lang="nb-NO" sz="1800" b="1" dirty="0" smtClean="0">
                <a:solidFill>
                  <a:prstClr val="black"/>
                </a:solidFill>
              </a:rPr>
              <a:t>prosjektleder med miljøansvar for Fornebu i Statsbygg 1998 – 2005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12" charset="0"/>
            </a:endParaRPr>
          </a:p>
        </p:txBody>
      </p:sp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-3385195" y="2922588"/>
            <a:ext cx="766762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1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1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4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0" name="Picture 4" descr="W4-mi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9225" y="0"/>
            <a:ext cx="9293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21" name="Title 1"/>
          <p:cNvSpPr>
            <a:spLocks/>
          </p:cNvSpPr>
          <p:nvPr/>
        </p:nvSpPr>
        <p:spPr bwMode="auto">
          <a:xfrm>
            <a:off x="642938" y="0"/>
            <a:ext cx="7772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>
            <a:prstTxWarp prst="textNoShape">
              <a:avLst/>
            </a:prstTxWarp>
          </a:bodyPr>
          <a:lstStyle/>
          <a:p>
            <a:pPr algn="ctr" defTabSz="912813"/>
            <a:endParaRPr lang="en-GB" sz="3600" b="1">
              <a:solidFill>
                <a:schemeClr val="tx2"/>
              </a:solidFill>
              <a:latin typeface="Calibri" pitchFamily="-112" charset="0"/>
            </a:endParaRPr>
          </a:p>
        </p:txBody>
      </p:sp>
      <p:sp>
        <p:nvSpPr>
          <p:cNvPr id="188422" name="Rectangle 5"/>
          <p:cNvSpPr>
            <a:spLocks noChangeArrowheads="1"/>
          </p:cNvSpPr>
          <p:nvPr/>
        </p:nvSpPr>
        <p:spPr bwMode="auto">
          <a:xfrm>
            <a:off x="357188" y="1428750"/>
            <a:ext cx="71437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endParaRPr lang="en-GB">
              <a:solidFill>
                <a:schemeClr val="accent2"/>
              </a:solidFill>
              <a:latin typeface="Verdana" pitchFamily="-112" charset="0"/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188423" name="Text Box 7"/>
          <p:cNvSpPr txBox="1">
            <a:spLocks noChangeArrowheads="1"/>
          </p:cNvSpPr>
          <p:nvPr/>
        </p:nvSpPr>
        <p:spPr bwMode="auto">
          <a:xfrm>
            <a:off x="323850" y="333375"/>
            <a:ext cx="8137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b-NO" sz="3600" b="1" dirty="0" smtClean="0">
                <a:solidFill>
                  <a:schemeClr val="tx2"/>
                </a:solidFill>
              </a:rPr>
              <a:t>Miljømål materialer, masser og avfall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188424" name="Text Box 8"/>
          <p:cNvSpPr txBox="1">
            <a:spLocks noChangeArrowheads="1"/>
          </p:cNvSpPr>
          <p:nvPr/>
        </p:nvSpPr>
        <p:spPr bwMode="auto">
          <a:xfrm>
            <a:off x="0" y="2852738"/>
            <a:ext cx="766762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GB" sz="2200">
              <a:latin typeface="Arial" pitchFamily="-112" charset="0"/>
            </a:endParaRPr>
          </a:p>
          <a:p>
            <a:endParaRPr lang="en-GB" sz="2200">
              <a:latin typeface="Arial" pitchFamily="-112" charset="0"/>
            </a:endParaRPr>
          </a:p>
          <a:p>
            <a:endParaRPr lang="en-GB" sz="2200">
              <a:latin typeface="Arial" pitchFamily="-112" charset="0"/>
            </a:endParaRPr>
          </a:p>
        </p:txBody>
      </p:sp>
      <p:sp>
        <p:nvSpPr>
          <p:cNvPr id="188425" name="Rectangle 9"/>
          <p:cNvSpPr>
            <a:spLocks noChangeArrowheads="1"/>
          </p:cNvSpPr>
          <p:nvPr/>
        </p:nvSpPr>
        <p:spPr bwMode="auto">
          <a:xfrm>
            <a:off x="-903362" y="1181100"/>
            <a:ext cx="539506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828800" lvl="3" indent="-457200">
              <a:buFont typeface="Wingdings" charset="2"/>
              <a:buChar char="Ø"/>
            </a:pPr>
            <a:r>
              <a:rPr lang="nb-NO" dirty="0" smtClean="0"/>
              <a:t>miljøvennlige materialvalg med lang levetid </a:t>
            </a:r>
          </a:p>
          <a:p>
            <a:pPr marL="1828800" lvl="3" indent="-457200">
              <a:buFont typeface="Wingdings" charset="2"/>
              <a:buChar char="Ø"/>
            </a:pPr>
            <a:r>
              <a:rPr lang="nb-NO" dirty="0" smtClean="0"/>
              <a:t>gjenbruke mest mulig </a:t>
            </a:r>
            <a:r>
              <a:rPr lang="nb-NO" dirty="0" err="1" smtClean="0"/>
              <a:t>rivingsmaterialer</a:t>
            </a:r>
            <a:r>
              <a:rPr lang="nb-NO" dirty="0" smtClean="0"/>
              <a:t>, asfalt og gravemasser</a:t>
            </a:r>
          </a:p>
          <a:p>
            <a:pPr marL="1828800" lvl="3" indent="-457200">
              <a:buFont typeface="Wingdings" charset="2"/>
              <a:buChar char="Ø"/>
            </a:pPr>
            <a:r>
              <a:rPr lang="nb-NO" dirty="0"/>
              <a:t>minimere avfallsmengder under utbygging </a:t>
            </a:r>
          </a:p>
          <a:p>
            <a:pPr marL="1828800" lvl="3" indent="-457200">
              <a:buFont typeface="Wingdings" charset="2"/>
              <a:buChar char="Ø"/>
            </a:pPr>
            <a:r>
              <a:rPr lang="nb-NO" dirty="0"/>
              <a:t>etablere et fremtidsrettet system for lokal avfallshåndtering</a:t>
            </a:r>
          </a:p>
          <a:p>
            <a:pPr lvl="3"/>
            <a:endParaRPr lang="nb-NO" dirty="0" smtClean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836" y="1203325"/>
            <a:ext cx="3839320" cy="2746375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7750" y="4173319"/>
            <a:ext cx="3813625" cy="186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0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3"/>
          <a:srcRect l="9238" r="-83" b="1240"/>
          <a:stretch/>
        </p:blipFill>
        <p:spPr>
          <a:xfrm>
            <a:off x="28724" y="282514"/>
            <a:ext cx="9312063" cy="6283252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575" y="3424140"/>
            <a:ext cx="38850" cy="972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975" y="3576540"/>
            <a:ext cx="38850" cy="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5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2996" name="Picture 4" descr="W4-mi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3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997" name="Title 1"/>
          <p:cNvSpPr>
            <a:spLocks/>
          </p:cNvSpPr>
          <p:nvPr/>
        </p:nvSpPr>
        <p:spPr bwMode="auto">
          <a:xfrm>
            <a:off x="827088" y="0"/>
            <a:ext cx="7772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>
            <a:prstTxWarp prst="textNoShape">
              <a:avLst/>
            </a:prstTxWarp>
          </a:bodyPr>
          <a:lstStyle/>
          <a:p>
            <a:pPr algn="ctr" defTabSz="912813"/>
            <a:endParaRPr lang="en-GB" sz="3600" b="1">
              <a:solidFill>
                <a:schemeClr val="tx2"/>
              </a:solidFill>
              <a:latin typeface="Calibri" pitchFamily="-112" charset="0"/>
            </a:endParaRPr>
          </a:p>
        </p:txBody>
      </p:sp>
      <p:sp>
        <p:nvSpPr>
          <p:cNvPr id="212998" name="Rectangle 5"/>
          <p:cNvSpPr>
            <a:spLocks noChangeArrowheads="1"/>
          </p:cNvSpPr>
          <p:nvPr/>
        </p:nvSpPr>
        <p:spPr bwMode="auto">
          <a:xfrm>
            <a:off x="357188" y="1428750"/>
            <a:ext cx="71437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endParaRPr lang="en-GB">
              <a:solidFill>
                <a:schemeClr val="accent2"/>
              </a:solidFill>
              <a:latin typeface="Verdana" pitchFamily="-112" charset="0"/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395288" y="0"/>
            <a:ext cx="8137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b-NO" sz="3600" b="1" dirty="0" smtClean="0">
                <a:solidFill>
                  <a:schemeClr val="tx2"/>
                </a:solidFill>
              </a:rPr>
              <a:t>Reguleringsbestemmelser </a:t>
            </a:r>
            <a:r>
              <a:rPr lang="nb-NO" sz="3600" b="1" dirty="0">
                <a:solidFill>
                  <a:schemeClr val="tx2"/>
                </a:solidFill>
              </a:rPr>
              <a:t>på Fornebu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213000" name="Text Box 8"/>
          <p:cNvSpPr txBox="1">
            <a:spLocks noChangeArrowheads="1"/>
          </p:cNvSpPr>
          <p:nvPr/>
        </p:nvSpPr>
        <p:spPr bwMode="auto">
          <a:xfrm>
            <a:off x="0" y="2852738"/>
            <a:ext cx="766762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GB" sz="2200">
              <a:latin typeface="Arial" pitchFamily="-112" charset="0"/>
            </a:endParaRPr>
          </a:p>
          <a:p>
            <a:endParaRPr lang="en-GB" sz="2200">
              <a:latin typeface="Arial" pitchFamily="-112" charset="0"/>
            </a:endParaRPr>
          </a:p>
          <a:p>
            <a:endParaRPr lang="en-GB" sz="2200">
              <a:latin typeface="Arial" pitchFamily="-112" charset="0"/>
            </a:endParaRPr>
          </a:p>
        </p:txBody>
      </p:sp>
      <p:sp>
        <p:nvSpPr>
          <p:cNvPr id="213004" name="Rectangle 12"/>
          <p:cNvSpPr>
            <a:spLocks noChangeArrowheads="1"/>
          </p:cNvSpPr>
          <p:nvPr/>
        </p:nvSpPr>
        <p:spPr bwMode="auto">
          <a:xfrm>
            <a:off x="827088" y="822325"/>
            <a:ext cx="799306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nb-NO" sz="1800" dirty="0"/>
              <a:t> </a:t>
            </a:r>
            <a:r>
              <a:rPr lang="nb-NO" sz="2000" dirty="0"/>
              <a:t>Miljømålene</a:t>
            </a:r>
            <a:r>
              <a:rPr lang="nb-NO" sz="2000" dirty="0" smtClean="0"/>
              <a:t> i MOP skal </a:t>
            </a:r>
            <a:r>
              <a:rPr lang="nb-NO" sz="2000" dirty="0"/>
              <a:t>innarbeides </a:t>
            </a:r>
            <a:r>
              <a:rPr lang="nb-NO" sz="2000" dirty="0" smtClean="0"/>
              <a:t>i  </a:t>
            </a:r>
            <a:r>
              <a:rPr lang="nb-NO" sz="2000" dirty="0"/>
              <a:t>anbudsinnbydelser,  kontrakter </a:t>
            </a:r>
            <a:r>
              <a:rPr lang="nb-NO" sz="2000" dirty="0" smtClean="0"/>
              <a:t>og</a:t>
            </a:r>
            <a:br>
              <a:rPr lang="nb-NO" sz="2000" dirty="0" smtClean="0"/>
            </a:br>
            <a:r>
              <a:rPr lang="nb-NO" sz="2000" dirty="0" smtClean="0"/>
              <a:t>  byggeplaner</a:t>
            </a:r>
            <a:r>
              <a:rPr lang="nb-NO" sz="2000" dirty="0"/>
              <a:t>. </a:t>
            </a:r>
            <a:r>
              <a:rPr lang="nb-NO" sz="2000" dirty="0" smtClean="0"/>
              <a:t/>
            </a:r>
            <a:br>
              <a:rPr lang="nb-NO" sz="2000" dirty="0" smtClean="0"/>
            </a:br>
            <a:endParaRPr lang="nb-NO" sz="2000" dirty="0" smtClean="0"/>
          </a:p>
          <a:p>
            <a:pPr>
              <a:buFontTx/>
              <a:buChar char="•"/>
            </a:pPr>
            <a:r>
              <a:rPr lang="nb-NO" sz="2000" dirty="0" smtClean="0"/>
              <a:t>  </a:t>
            </a:r>
            <a:r>
              <a:rPr lang="nb-NO" sz="2000" dirty="0"/>
              <a:t>Bebyggelsen</a:t>
            </a:r>
            <a:r>
              <a:rPr lang="nb-NO" sz="2000" dirty="0" smtClean="0"/>
              <a:t>  skal planlegges </a:t>
            </a:r>
            <a:r>
              <a:rPr lang="nb-NO" sz="2000" dirty="0"/>
              <a:t>og prosjekteres med sikte på å minimere</a:t>
            </a:r>
          </a:p>
          <a:p>
            <a:r>
              <a:rPr lang="nb-NO" sz="2000" dirty="0"/>
              <a:t>   energibruken i hele byggets levetid. </a:t>
            </a:r>
            <a:br>
              <a:rPr lang="nb-NO" sz="2000" dirty="0"/>
            </a:br>
            <a:endParaRPr lang="nb-NO" sz="2000" dirty="0"/>
          </a:p>
          <a:p>
            <a:pPr>
              <a:buFontTx/>
              <a:buChar char="•"/>
            </a:pPr>
            <a:r>
              <a:rPr lang="nb-NO" sz="2000" dirty="0"/>
              <a:t> Energiforsyningen</a:t>
            </a:r>
            <a:r>
              <a:rPr lang="nb-NO" sz="2000" dirty="0" smtClean="0"/>
              <a:t>  skal  </a:t>
            </a:r>
            <a:r>
              <a:rPr lang="nb-NO" sz="2000" dirty="0"/>
              <a:t>være vannbåren </a:t>
            </a:r>
            <a:r>
              <a:rPr lang="nb-NO" sz="2000" dirty="0" smtClean="0"/>
              <a:t>og  </a:t>
            </a:r>
            <a:r>
              <a:rPr lang="nb-NO" sz="2000" dirty="0"/>
              <a:t>tilknyttes til fjernvarme. </a:t>
            </a:r>
          </a:p>
          <a:p>
            <a:pPr>
              <a:buFontTx/>
              <a:buChar char="•"/>
            </a:pPr>
            <a:endParaRPr lang="nb-NO" sz="2000" dirty="0"/>
          </a:p>
          <a:p>
            <a:pPr>
              <a:buFontTx/>
              <a:buChar char="•"/>
            </a:pPr>
            <a:r>
              <a:rPr lang="nb-NO" sz="2000" dirty="0"/>
              <a:t> Det</a:t>
            </a:r>
            <a:r>
              <a:rPr lang="nb-NO" sz="2000" dirty="0" smtClean="0"/>
              <a:t>  skal  </a:t>
            </a:r>
            <a:r>
              <a:rPr lang="nb-NO" sz="2000" dirty="0"/>
              <a:t>benyttes miljøvennlige materialer med lang levetid</a:t>
            </a:r>
          </a:p>
          <a:p>
            <a:r>
              <a:rPr lang="nb-NO" sz="2000" dirty="0"/>
              <a:t>  og god materialutnyttelse. </a:t>
            </a:r>
          </a:p>
          <a:p>
            <a:pPr>
              <a:buFontTx/>
              <a:buChar char="•"/>
            </a:pPr>
            <a:endParaRPr lang="nb-NO" sz="2000" dirty="0"/>
          </a:p>
          <a:p>
            <a:pPr>
              <a:buFontTx/>
              <a:buChar char="•"/>
            </a:pPr>
            <a:r>
              <a:rPr lang="nb-NO" sz="2000" dirty="0"/>
              <a:t> Det</a:t>
            </a:r>
            <a:r>
              <a:rPr lang="nb-NO" sz="2000" dirty="0" smtClean="0"/>
              <a:t>  skal </a:t>
            </a:r>
            <a:r>
              <a:rPr lang="nb-NO" sz="2000" dirty="0"/>
              <a:t>utarbeides </a:t>
            </a:r>
            <a:r>
              <a:rPr lang="nb-NO" sz="2000" dirty="0" smtClean="0"/>
              <a:t>massehåndteringsplan.  </a:t>
            </a:r>
            <a:r>
              <a:rPr lang="nb-NO" sz="2000" dirty="0"/>
              <a:t>Overskuddsmasser</a:t>
            </a:r>
            <a:r>
              <a:rPr lang="nb-NO" sz="2000" dirty="0" smtClean="0"/>
              <a:t> skal  </a:t>
            </a:r>
            <a:br>
              <a:rPr lang="nb-NO" sz="2000" dirty="0" smtClean="0"/>
            </a:br>
            <a:r>
              <a:rPr lang="nb-NO" sz="2000" dirty="0" smtClean="0"/>
              <a:t>  gjenbrukes </a:t>
            </a:r>
            <a:r>
              <a:rPr lang="nb-NO" sz="2000" dirty="0"/>
              <a:t>på Fornebu.</a:t>
            </a:r>
            <a:r>
              <a:rPr lang="nb-NO" sz="2000" dirty="0" smtClean="0"/>
              <a:t> </a:t>
            </a:r>
          </a:p>
          <a:p>
            <a:pPr>
              <a:buFontTx/>
              <a:buChar char="•"/>
            </a:pPr>
            <a:endParaRPr lang="nb-NO" sz="2000" dirty="0" smtClean="0"/>
          </a:p>
          <a:p>
            <a:pPr>
              <a:buFontTx/>
              <a:buChar char="•"/>
            </a:pPr>
            <a:r>
              <a:rPr lang="nb-NO" sz="2000" dirty="0" smtClean="0"/>
              <a:t> Det  skal  iverksettes tiltak for å begrense bilbruken, øke</a:t>
            </a:r>
            <a:br>
              <a:rPr lang="nb-NO" sz="2000" dirty="0" smtClean="0"/>
            </a:br>
            <a:r>
              <a:rPr lang="nb-NO" sz="2000" dirty="0" smtClean="0"/>
              <a:t>  andelen kollektivreiser og stimulere til bruk av sykkel. </a:t>
            </a:r>
          </a:p>
          <a:p>
            <a:pPr eaLnBrk="0" hangingPunct="0">
              <a:spcBef>
                <a:spcPct val="50000"/>
              </a:spcBef>
            </a:pPr>
            <a:endParaRPr lang="nb-NO" sz="2000" dirty="0">
              <a:solidFill>
                <a:schemeClr val="accent2"/>
              </a:solidFill>
              <a:latin typeface="Verdana" pitchFamily="-112" charset="0"/>
              <a:ea typeface="ＭＳ Ｐゴシック" pitchFamily="-112" charset="-128"/>
              <a:cs typeface="Times New Roman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0948" name="Picture 4" descr="W4-mi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75"/>
            <a:ext cx="9293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949" name="Title 1"/>
          <p:cNvSpPr>
            <a:spLocks/>
          </p:cNvSpPr>
          <p:nvPr/>
        </p:nvSpPr>
        <p:spPr bwMode="auto">
          <a:xfrm>
            <a:off x="827088" y="0"/>
            <a:ext cx="7772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>
            <a:prstTxWarp prst="textNoShape">
              <a:avLst/>
            </a:prstTxWarp>
          </a:bodyPr>
          <a:lstStyle/>
          <a:p>
            <a:pPr algn="ctr" defTabSz="912813"/>
            <a:endParaRPr lang="en-GB" sz="3600" b="1">
              <a:solidFill>
                <a:schemeClr val="tx2"/>
              </a:solidFill>
              <a:latin typeface="Calibri" pitchFamily="-112" charset="0"/>
            </a:endParaRPr>
          </a:p>
        </p:txBody>
      </p:sp>
      <p:sp>
        <p:nvSpPr>
          <p:cNvPr id="210950" name="Rectangle 5"/>
          <p:cNvSpPr>
            <a:spLocks noChangeArrowheads="1"/>
          </p:cNvSpPr>
          <p:nvPr/>
        </p:nvSpPr>
        <p:spPr bwMode="auto">
          <a:xfrm>
            <a:off x="357188" y="1428750"/>
            <a:ext cx="71437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endParaRPr lang="en-GB">
              <a:solidFill>
                <a:schemeClr val="accent2"/>
              </a:solidFill>
              <a:latin typeface="Verdana" pitchFamily="-112" charset="0"/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210951" name="Text Box 7"/>
          <p:cNvSpPr txBox="1">
            <a:spLocks noChangeArrowheads="1"/>
          </p:cNvSpPr>
          <p:nvPr/>
        </p:nvSpPr>
        <p:spPr bwMode="auto">
          <a:xfrm>
            <a:off x="461963" y="362744"/>
            <a:ext cx="8137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b-NO" sz="3600" b="1">
                <a:solidFill>
                  <a:schemeClr val="tx2"/>
                </a:solidFill>
              </a:rPr>
              <a:t>Krav i salgskontrakt</a:t>
            </a:r>
            <a:endParaRPr lang="en-GB" sz="3600" b="1">
              <a:solidFill>
                <a:schemeClr val="tx2"/>
              </a:solidFill>
            </a:endParaRPr>
          </a:p>
        </p:txBody>
      </p:sp>
      <p:sp>
        <p:nvSpPr>
          <p:cNvPr id="210952" name="Text Box 8"/>
          <p:cNvSpPr txBox="1">
            <a:spLocks noChangeArrowheads="1"/>
          </p:cNvSpPr>
          <p:nvPr/>
        </p:nvSpPr>
        <p:spPr bwMode="auto">
          <a:xfrm>
            <a:off x="0" y="2852738"/>
            <a:ext cx="766762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GB" sz="2200">
              <a:latin typeface="Arial" pitchFamily="-112" charset="0"/>
            </a:endParaRPr>
          </a:p>
          <a:p>
            <a:endParaRPr lang="en-GB" sz="2200">
              <a:latin typeface="Arial" pitchFamily="-112" charset="0"/>
            </a:endParaRPr>
          </a:p>
          <a:p>
            <a:endParaRPr lang="en-GB" sz="2200">
              <a:latin typeface="Arial" pitchFamily="-112" charset="0"/>
            </a:endParaRPr>
          </a:p>
        </p:txBody>
      </p:sp>
      <p:sp>
        <p:nvSpPr>
          <p:cNvPr id="210955" name="Rectangle 11"/>
          <p:cNvSpPr>
            <a:spLocks noChangeArrowheads="1"/>
          </p:cNvSpPr>
          <p:nvPr/>
        </p:nvSpPr>
        <p:spPr bwMode="auto">
          <a:xfrm>
            <a:off x="900113" y="1341438"/>
            <a:ext cx="414953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nb-NO" dirty="0" smtClean="0"/>
              <a:t>”Kjøper </a:t>
            </a:r>
            <a:r>
              <a:rPr lang="nb-NO" dirty="0"/>
              <a:t>skal i tidlig planfase utarbeide en miljøplan (..). </a:t>
            </a:r>
            <a:endParaRPr lang="nb-NO" dirty="0" smtClean="0"/>
          </a:p>
          <a:p>
            <a:endParaRPr lang="nb-NO" dirty="0"/>
          </a:p>
          <a:p>
            <a:r>
              <a:rPr lang="nb-NO" dirty="0" smtClean="0"/>
              <a:t>Planen </a:t>
            </a:r>
            <a:r>
              <a:rPr lang="nb-NO" dirty="0"/>
              <a:t>skal (..) inneholde etterprøvbare mål, med tilhørende tiltak </a:t>
            </a:r>
            <a:r>
              <a:rPr lang="nb-NO" dirty="0" smtClean="0"/>
              <a:t>for</a:t>
            </a: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-   energibruk og </a:t>
            </a:r>
            <a:br>
              <a:rPr lang="nb-NO" dirty="0" smtClean="0"/>
            </a:br>
            <a:r>
              <a:rPr lang="nb-NO" dirty="0" smtClean="0"/>
              <a:t>    oppvarmingssystem</a:t>
            </a:r>
          </a:p>
          <a:p>
            <a:pPr marL="342900" indent="-342900">
              <a:buFontTx/>
              <a:buChar char="-"/>
            </a:pPr>
            <a:r>
              <a:rPr lang="nb-NO" dirty="0" smtClean="0"/>
              <a:t>materialbruk</a:t>
            </a:r>
          </a:p>
          <a:p>
            <a:pPr marL="342900" indent="-342900">
              <a:buFontTx/>
              <a:buChar char="-"/>
            </a:pPr>
            <a:r>
              <a:rPr lang="nb-NO" dirty="0" smtClean="0"/>
              <a:t>avfallshåndtering </a:t>
            </a:r>
            <a:endParaRPr lang="nb-NO" dirty="0"/>
          </a:p>
          <a:p>
            <a:pPr marL="342900" indent="-342900">
              <a:buFontTx/>
              <a:buChar char="-"/>
            </a:pPr>
            <a:r>
              <a:rPr lang="nb-NO" dirty="0" smtClean="0"/>
              <a:t>massehåndtering, gjenbruk </a:t>
            </a:r>
            <a:r>
              <a:rPr lang="nb-NO" dirty="0"/>
              <a:t>av masser og </a:t>
            </a:r>
            <a:r>
              <a:rPr lang="nb-NO" dirty="0" smtClean="0"/>
              <a:t>materialer</a:t>
            </a:r>
          </a:p>
          <a:p>
            <a:pPr marL="342900" indent="-342900">
              <a:buFontTx/>
              <a:buChar char="-"/>
            </a:pPr>
            <a:r>
              <a:rPr lang="nb-NO" dirty="0" smtClean="0"/>
              <a:t>transport </a:t>
            </a:r>
            <a:r>
              <a:rPr lang="nb-NO" dirty="0"/>
              <a:t>av ansatte </a:t>
            </a:r>
            <a:r>
              <a:rPr lang="nb-NO" dirty="0" smtClean="0"/>
              <a:t>og </a:t>
            </a:r>
            <a:r>
              <a:rPr lang="nb-NO" dirty="0"/>
              <a:t>besøkende til området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818" y="1472783"/>
            <a:ext cx="3154920" cy="4455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7092" name="Picture 4" descr="W4-mi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7781"/>
            <a:ext cx="9293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093" name="Title 1"/>
          <p:cNvSpPr>
            <a:spLocks/>
          </p:cNvSpPr>
          <p:nvPr/>
        </p:nvSpPr>
        <p:spPr bwMode="auto">
          <a:xfrm>
            <a:off x="827088" y="0"/>
            <a:ext cx="7772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>
            <a:prstTxWarp prst="textNoShape">
              <a:avLst/>
            </a:prstTxWarp>
          </a:bodyPr>
          <a:lstStyle/>
          <a:p>
            <a:pPr algn="ctr" defTabSz="912813"/>
            <a:endParaRPr lang="en-GB" sz="3600" b="1">
              <a:solidFill>
                <a:schemeClr val="tx2"/>
              </a:solidFill>
              <a:latin typeface="Calibri" pitchFamily="-112" charset="0"/>
            </a:endParaRPr>
          </a:p>
        </p:txBody>
      </p:sp>
      <p:sp>
        <p:nvSpPr>
          <p:cNvPr id="217094" name="Rectangle 5"/>
          <p:cNvSpPr>
            <a:spLocks noChangeArrowheads="1"/>
          </p:cNvSpPr>
          <p:nvPr/>
        </p:nvSpPr>
        <p:spPr bwMode="auto">
          <a:xfrm>
            <a:off x="357188" y="1428750"/>
            <a:ext cx="71437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endParaRPr lang="en-GB">
              <a:solidFill>
                <a:schemeClr val="accent2"/>
              </a:solidFill>
              <a:latin typeface="Verdana" pitchFamily="-112" charset="0"/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0" y="404813"/>
            <a:ext cx="8137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b-NO" sz="3600" b="1" dirty="0">
                <a:solidFill>
                  <a:schemeClr val="tx2"/>
                </a:solidFill>
              </a:rPr>
              <a:t>Byggesaksbehandling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217096" name="Text Box 8"/>
          <p:cNvSpPr txBox="1">
            <a:spLocks noChangeArrowheads="1"/>
          </p:cNvSpPr>
          <p:nvPr/>
        </p:nvSpPr>
        <p:spPr bwMode="auto">
          <a:xfrm>
            <a:off x="0" y="2852738"/>
            <a:ext cx="766762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GB" sz="2200">
              <a:latin typeface="Arial" pitchFamily="-112" charset="0"/>
            </a:endParaRPr>
          </a:p>
          <a:p>
            <a:endParaRPr lang="en-GB" sz="2200">
              <a:latin typeface="Arial" pitchFamily="-112" charset="0"/>
            </a:endParaRPr>
          </a:p>
          <a:p>
            <a:endParaRPr lang="en-GB" sz="2200">
              <a:latin typeface="Arial" pitchFamily="-112" charset="0"/>
            </a:endParaRPr>
          </a:p>
        </p:txBody>
      </p:sp>
      <p:sp>
        <p:nvSpPr>
          <p:cNvPr id="217099" name="Rectangle 11"/>
          <p:cNvSpPr>
            <a:spLocks noChangeArrowheads="1"/>
          </p:cNvSpPr>
          <p:nvPr/>
        </p:nvSpPr>
        <p:spPr bwMode="auto">
          <a:xfrm>
            <a:off x="827088" y="1366837"/>
            <a:ext cx="432097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nb-NO" dirty="0" smtClean="0"/>
              <a:t>Vedlegg </a:t>
            </a:r>
            <a:r>
              <a:rPr lang="nb-NO" dirty="0"/>
              <a:t>til </a:t>
            </a:r>
            <a:r>
              <a:rPr lang="nb-NO" b="1" dirty="0" smtClean="0"/>
              <a:t>rammesøknad:</a:t>
            </a: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Miljøplan </a:t>
            </a:r>
            <a:r>
              <a:rPr lang="nb-NO" dirty="0"/>
              <a:t>for prosjektet</a:t>
            </a:r>
          </a:p>
          <a:p>
            <a:r>
              <a:rPr lang="nb-NO" dirty="0" smtClean="0"/>
              <a:t>Massehåndteringsplan</a:t>
            </a:r>
            <a:r>
              <a:rPr lang="nb-NO" dirty="0"/>
              <a:t>,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kfr</a:t>
            </a:r>
            <a:r>
              <a:rPr lang="nb-NO" dirty="0"/>
              <a:t>. § 1.3.</a:t>
            </a:r>
          </a:p>
          <a:p>
            <a:r>
              <a:rPr lang="nb-NO" dirty="0" smtClean="0"/>
              <a:t>Energi </a:t>
            </a:r>
            <a:r>
              <a:rPr lang="nb-NO" dirty="0"/>
              <a:t>og effektbudsjett for bygget (kfr.NS3032)</a:t>
            </a:r>
          </a:p>
          <a:p>
            <a:endParaRPr lang="nb-NO" dirty="0" smtClean="0"/>
          </a:p>
          <a:p>
            <a:r>
              <a:rPr lang="nb-NO" dirty="0" smtClean="0"/>
              <a:t>Vedlegg til i</a:t>
            </a:r>
            <a:r>
              <a:rPr lang="nb-NO" b="1" dirty="0" smtClean="0"/>
              <a:t>gangsettingssøknad</a:t>
            </a:r>
            <a:r>
              <a:rPr lang="nb-NO" dirty="0" smtClean="0"/>
              <a:t>: Oppdatert </a:t>
            </a:r>
            <a:r>
              <a:rPr lang="nb-NO" dirty="0"/>
              <a:t>miljøplan. </a:t>
            </a:r>
            <a:endParaRPr lang="nb-NO" dirty="0" smtClean="0"/>
          </a:p>
          <a:p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289" y="1503769"/>
            <a:ext cx="3457424" cy="2445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4" name="Picture 4" descr="W4-mi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940"/>
            <a:ext cx="9293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25" name="Title 1"/>
          <p:cNvSpPr>
            <a:spLocks/>
          </p:cNvSpPr>
          <p:nvPr/>
        </p:nvSpPr>
        <p:spPr bwMode="auto">
          <a:xfrm>
            <a:off x="642938" y="0"/>
            <a:ext cx="7772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>
            <a:prstTxWarp prst="textNoShape">
              <a:avLst/>
            </a:prstTxWarp>
          </a:bodyPr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-112" charset="0"/>
              <a:ea typeface="+mn-ea"/>
              <a:cs typeface="+mn-cs"/>
            </a:endParaRPr>
          </a:p>
        </p:txBody>
      </p:sp>
      <p:sp>
        <p:nvSpPr>
          <p:cNvPr id="184326" name="Rectangle 5"/>
          <p:cNvSpPr>
            <a:spLocks noChangeArrowheads="1"/>
          </p:cNvSpPr>
          <p:nvPr/>
        </p:nvSpPr>
        <p:spPr bwMode="auto">
          <a:xfrm>
            <a:off x="357188" y="1428750"/>
            <a:ext cx="71437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-112" charset="0"/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276697" y="-233710"/>
            <a:ext cx="81375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b-NO" sz="3600" b="1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nb-NO" sz="3600" b="1" dirty="0" smtClean="0">
                <a:solidFill>
                  <a:srgbClr val="000000"/>
                </a:solidFill>
              </a:rPr>
              <a:t>Miljøstatus etter </a:t>
            </a:r>
            <a:r>
              <a:rPr kumimoji="0" lang="nb-NO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KDP 2/MOP1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12" charset="0"/>
              <a:ea typeface="+mn-ea"/>
              <a:cs typeface="+mn-cs"/>
            </a:endParaRPr>
          </a:p>
        </p:txBody>
      </p:sp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5646988" y="2852738"/>
            <a:ext cx="202063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184329" name="Rectangle 9"/>
          <p:cNvSpPr>
            <a:spLocks noChangeArrowheads="1"/>
          </p:cNvSpPr>
          <p:nvPr/>
        </p:nvSpPr>
        <p:spPr bwMode="auto">
          <a:xfrm>
            <a:off x="971550" y="3644900"/>
            <a:ext cx="8518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	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12" charset="0"/>
              <a:ea typeface="+mn-ea"/>
              <a:cs typeface="+mn-cs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503238" y="1228388"/>
            <a:ext cx="4361110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 Området 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har fått </a:t>
            </a:r>
            <a:r>
              <a:rPr kumimoji="0" lang="nb-NO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flere nasjonale</a:t>
            </a:r>
            <a:br>
              <a:rPr kumimoji="0" lang="nb-NO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</a:br>
            <a:r>
              <a:rPr kumimoji="0" lang="nb-NO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  forbildeprosjekter for miljø, </a:t>
            </a:r>
            <a:br>
              <a:rPr kumimoji="0" lang="nb-NO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</a:br>
            <a:r>
              <a:rPr kumimoji="0" lang="nb-NO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  både infrastruktur og større bygg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 Det er utviklet nye 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løsninger og </a:t>
            </a:r>
            <a:r>
              <a:rPr kumimoji="0" lang="nb-NO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/>
            </a:r>
            <a:br>
              <a:rPr kumimoji="0" lang="nb-NO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</a:br>
            <a:r>
              <a:rPr kumimoji="0" lang="nb-NO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  verktøy, blant annet for gjenbruk </a:t>
            </a:r>
            <a:br>
              <a:rPr kumimoji="0" lang="nb-NO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</a:br>
            <a:r>
              <a:rPr kumimoji="0" lang="nb-NO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  og klimagassregnskap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nb-NO" dirty="0">
                <a:solidFill>
                  <a:srgbClr val="000000"/>
                </a:solidFill>
              </a:rPr>
              <a:t> </a:t>
            </a:r>
            <a:r>
              <a:rPr lang="nb-NO" dirty="0" smtClean="0">
                <a:solidFill>
                  <a:srgbClr val="000000"/>
                </a:solidFill>
              </a:rPr>
              <a:t>M</a:t>
            </a:r>
            <a:r>
              <a:rPr lang="nb-NO" dirty="0" smtClean="0"/>
              <a:t>iljømål </a:t>
            </a:r>
            <a:r>
              <a:rPr lang="nb-NO" dirty="0"/>
              <a:t>om massebalanse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  ga 10 </a:t>
            </a:r>
            <a:r>
              <a:rPr lang="nb-NO" dirty="0"/>
              <a:t>- 20% </a:t>
            </a:r>
            <a:r>
              <a:rPr lang="nb-NO" dirty="0" smtClean="0"/>
              <a:t>reduksjon i</a:t>
            </a:r>
            <a:br>
              <a:rPr lang="nb-NO" dirty="0" smtClean="0"/>
            </a:br>
            <a:r>
              <a:rPr lang="nb-NO" dirty="0" smtClean="0"/>
              <a:t>  kostnader </a:t>
            </a:r>
            <a:r>
              <a:rPr lang="nb-NO" dirty="0"/>
              <a:t>for grøntområder og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  infrastruktur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nb-NO" dirty="0"/>
              <a:t> </a:t>
            </a:r>
            <a:r>
              <a:rPr lang="nb-NO" dirty="0" smtClean="0"/>
              <a:t>mangel på økologisk kompetanse ga miljøtabbe på Storøya</a:t>
            </a:r>
          </a:p>
          <a:p>
            <a:pPr>
              <a:spcBef>
                <a:spcPct val="50000"/>
              </a:spcBef>
            </a:pPr>
            <a:endParaRPr lang="nb-NO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1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1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nn-NO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12" charset="0"/>
              <a:ea typeface="+mn-ea"/>
              <a:cs typeface="+mn-cs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4361" y="1335892"/>
            <a:ext cx="3854872" cy="2323622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4819650" y="379969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/>
              <a:t>Selv om KDP 2 vektla naturvern og rekreasjon foran tetthet, er CO</a:t>
            </a:r>
            <a:r>
              <a:rPr lang="nb-NO" sz="2000" dirty="0"/>
              <a:t>2 </a:t>
            </a:r>
            <a:r>
              <a:rPr lang="nb-NO" sz="2000" dirty="0" smtClean="0"/>
              <a:t>-</a:t>
            </a:r>
            <a:r>
              <a:rPr lang="nb-NO" dirty="0" smtClean="0"/>
              <a:t>utslipp </a:t>
            </a:r>
            <a:r>
              <a:rPr lang="nb-NO" dirty="0"/>
              <a:t>per innbygger relativt lave </a:t>
            </a:r>
            <a:r>
              <a:rPr lang="nb-NO" dirty="0" err="1"/>
              <a:t>pga</a:t>
            </a:r>
            <a:r>
              <a:rPr lang="nb-NO" dirty="0"/>
              <a:t> god miljøplanlegging og   prosjektering.  </a:t>
            </a:r>
          </a:p>
        </p:txBody>
      </p:sp>
    </p:spTree>
    <p:extLst>
      <p:ext uri="{BB962C8B-B14F-4D97-AF65-F5344CB8AC3E}">
        <p14:creationId xmlns:p14="http://schemas.microsoft.com/office/powerpoint/2010/main" val="369637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4" name="Picture 4" descr="W4-mi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3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25" name="Title 1"/>
          <p:cNvSpPr>
            <a:spLocks/>
          </p:cNvSpPr>
          <p:nvPr/>
        </p:nvSpPr>
        <p:spPr bwMode="auto">
          <a:xfrm>
            <a:off x="642938" y="0"/>
            <a:ext cx="7772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>
            <a:prstTxWarp prst="textNoShape">
              <a:avLst/>
            </a:prstTxWarp>
          </a:bodyPr>
          <a:lstStyle/>
          <a:p>
            <a:pPr algn="ctr" defTabSz="912813"/>
            <a:endParaRPr lang="en-GB" sz="3600" b="1">
              <a:solidFill>
                <a:schemeClr val="tx2"/>
              </a:solidFill>
              <a:latin typeface="Calibri" pitchFamily="-112" charset="0"/>
            </a:endParaRPr>
          </a:p>
        </p:txBody>
      </p:sp>
      <p:sp>
        <p:nvSpPr>
          <p:cNvPr id="184326" name="Rectangle 5"/>
          <p:cNvSpPr>
            <a:spLocks noChangeArrowheads="1"/>
          </p:cNvSpPr>
          <p:nvPr/>
        </p:nvSpPr>
        <p:spPr bwMode="auto">
          <a:xfrm>
            <a:off x="357188" y="1428750"/>
            <a:ext cx="71437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endParaRPr lang="en-GB">
              <a:solidFill>
                <a:schemeClr val="accent2"/>
              </a:solidFill>
              <a:latin typeface="Verdana" pitchFamily="-112" charset="0"/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268685" y="527051"/>
            <a:ext cx="81375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b-NO" sz="3600" b="1" dirty="0">
                <a:solidFill>
                  <a:srgbClr val="800000"/>
                </a:solidFill>
              </a:rPr>
              <a:t>Suksesskriterier</a:t>
            </a:r>
            <a:r>
              <a:rPr lang="nb-NO" sz="3600" b="1" dirty="0" smtClean="0"/>
              <a:t> og utfordringer</a:t>
            </a:r>
            <a:endParaRPr lang="nb-NO" sz="3600" b="1" dirty="0"/>
          </a:p>
          <a:p>
            <a:pPr algn="ctr"/>
            <a:r>
              <a:rPr lang="nb-NO" dirty="0"/>
              <a:t> </a:t>
            </a:r>
            <a:endParaRPr lang="en-GB" sz="3600" b="1" dirty="0">
              <a:latin typeface="Arial" pitchFamily="-112" charset="0"/>
            </a:endParaRPr>
          </a:p>
        </p:txBody>
      </p:sp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0" y="2852738"/>
            <a:ext cx="766762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GB" sz="2200">
              <a:latin typeface="Arial" pitchFamily="-112" charset="0"/>
            </a:endParaRPr>
          </a:p>
          <a:p>
            <a:endParaRPr lang="en-GB" sz="2200">
              <a:latin typeface="Arial" pitchFamily="-112" charset="0"/>
            </a:endParaRPr>
          </a:p>
          <a:p>
            <a:endParaRPr lang="en-GB" sz="2200">
              <a:latin typeface="Arial" pitchFamily="-112" charset="0"/>
            </a:endParaRPr>
          </a:p>
        </p:txBody>
      </p:sp>
      <p:sp>
        <p:nvSpPr>
          <p:cNvPr id="184329" name="Rectangle 9"/>
          <p:cNvSpPr>
            <a:spLocks noChangeArrowheads="1"/>
          </p:cNvSpPr>
          <p:nvPr/>
        </p:nvSpPr>
        <p:spPr bwMode="auto">
          <a:xfrm>
            <a:off x="971550" y="3644900"/>
            <a:ext cx="8518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nb-NO" dirty="0" smtClean="0"/>
              <a:t>	</a:t>
            </a:r>
            <a:endParaRPr lang="nb-NO" dirty="0"/>
          </a:p>
        </p:txBody>
      </p:sp>
      <p:sp>
        <p:nvSpPr>
          <p:cNvPr id="11" name="Rektangel 10"/>
          <p:cNvSpPr/>
          <p:nvPr/>
        </p:nvSpPr>
        <p:spPr>
          <a:xfrm>
            <a:off x="740396" y="1639094"/>
            <a:ext cx="71437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</a:pPr>
            <a:r>
              <a:rPr lang="nb-NO" dirty="0" smtClean="0"/>
              <a:t/>
            </a:r>
            <a:br>
              <a:rPr lang="nb-NO" dirty="0" smtClean="0"/>
            </a:br>
            <a:r>
              <a:rPr lang="nb-NO" dirty="0">
                <a:solidFill>
                  <a:srgbClr val="800000"/>
                </a:solidFill>
              </a:rPr>
              <a:t>Eierskap, </a:t>
            </a:r>
            <a:r>
              <a:rPr lang="nb-NO" dirty="0" smtClean="0">
                <a:solidFill>
                  <a:srgbClr val="800000"/>
                </a:solidFill>
              </a:rPr>
              <a:t>samarbeid </a:t>
            </a:r>
            <a:r>
              <a:rPr lang="nb-NO" dirty="0">
                <a:solidFill>
                  <a:srgbClr val="800000"/>
                </a:solidFill>
              </a:rPr>
              <a:t>og helhetlig planlegging </a:t>
            </a:r>
            <a:r>
              <a:rPr lang="nb-NO" dirty="0" smtClean="0"/>
              <a:t>på </a:t>
            </a:r>
            <a:r>
              <a:rPr lang="nb-NO" dirty="0"/>
              <a:t>tvers av sektorer og </a:t>
            </a:r>
            <a:r>
              <a:rPr lang="nb-NO" dirty="0" smtClean="0"/>
              <a:t>eiendomsgrenser.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Utfordres av skiftende aktører og lang gjennomføringstid. Massehåndteringsplanen var f. eks basert på en forestilling om koordinert, sammenhengende utbygging. Når det går lang tid endrer rammebetingelsene seg og muligheter lukkes.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6413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4" name="Picture 4" descr="W4-mi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3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25" name="Title 1"/>
          <p:cNvSpPr>
            <a:spLocks/>
          </p:cNvSpPr>
          <p:nvPr/>
        </p:nvSpPr>
        <p:spPr bwMode="auto">
          <a:xfrm>
            <a:off x="642938" y="0"/>
            <a:ext cx="7772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>
            <a:prstTxWarp prst="textNoShape">
              <a:avLst/>
            </a:prstTxWarp>
          </a:bodyPr>
          <a:lstStyle/>
          <a:p>
            <a:pPr algn="ctr" defTabSz="912813"/>
            <a:endParaRPr lang="en-GB" sz="3600" b="1">
              <a:solidFill>
                <a:schemeClr val="tx2"/>
              </a:solidFill>
              <a:latin typeface="Calibri" pitchFamily="-112" charset="0"/>
            </a:endParaRPr>
          </a:p>
        </p:txBody>
      </p:sp>
      <p:sp>
        <p:nvSpPr>
          <p:cNvPr id="184326" name="Rectangle 5"/>
          <p:cNvSpPr>
            <a:spLocks noChangeArrowheads="1"/>
          </p:cNvSpPr>
          <p:nvPr/>
        </p:nvSpPr>
        <p:spPr bwMode="auto">
          <a:xfrm>
            <a:off x="357188" y="1428750"/>
            <a:ext cx="71437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endParaRPr lang="en-GB">
              <a:solidFill>
                <a:schemeClr val="accent2"/>
              </a:solidFill>
              <a:latin typeface="Verdana" pitchFamily="-112" charset="0"/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0" y="285602"/>
            <a:ext cx="81375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b-NO" sz="3600" b="1" dirty="0">
                <a:solidFill>
                  <a:srgbClr val="800000"/>
                </a:solidFill>
              </a:rPr>
              <a:t>Suksesskriterier</a:t>
            </a:r>
            <a:r>
              <a:rPr lang="nb-NO" sz="3600" b="1" dirty="0" smtClean="0"/>
              <a:t> og utfordringer</a:t>
            </a:r>
            <a:endParaRPr lang="nb-NO" sz="3600" b="1" dirty="0"/>
          </a:p>
          <a:p>
            <a:pPr algn="ctr"/>
            <a:r>
              <a:rPr lang="nb-NO" dirty="0"/>
              <a:t> </a:t>
            </a:r>
            <a:endParaRPr lang="en-GB" sz="3600" b="1" dirty="0">
              <a:latin typeface="Arial" pitchFamily="-112" charset="0"/>
            </a:endParaRPr>
          </a:p>
        </p:txBody>
      </p:sp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0" y="2852738"/>
            <a:ext cx="766762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GB" sz="2200">
              <a:latin typeface="Arial" pitchFamily="-112" charset="0"/>
            </a:endParaRPr>
          </a:p>
          <a:p>
            <a:endParaRPr lang="en-GB" sz="2200">
              <a:latin typeface="Arial" pitchFamily="-112" charset="0"/>
            </a:endParaRPr>
          </a:p>
          <a:p>
            <a:endParaRPr lang="en-GB" sz="2200">
              <a:latin typeface="Arial" pitchFamily="-112" charset="0"/>
            </a:endParaRPr>
          </a:p>
        </p:txBody>
      </p:sp>
      <p:sp>
        <p:nvSpPr>
          <p:cNvPr id="184329" name="Rectangle 9"/>
          <p:cNvSpPr>
            <a:spLocks noChangeArrowheads="1"/>
          </p:cNvSpPr>
          <p:nvPr/>
        </p:nvSpPr>
        <p:spPr bwMode="auto">
          <a:xfrm>
            <a:off x="971550" y="3644900"/>
            <a:ext cx="8518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nb-NO" dirty="0" smtClean="0"/>
              <a:t>	</a:t>
            </a:r>
            <a:endParaRPr lang="nb-NO" dirty="0"/>
          </a:p>
        </p:txBody>
      </p:sp>
      <p:sp>
        <p:nvSpPr>
          <p:cNvPr id="11" name="Rektangel 10"/>
          <p:cNvSpPr/>
          <p:nvPr/>
        </p:nvSpPr>
        <p:spPr>
          <a:xfrm>
            <a:off x="357188" y="1052736"/>
            <a:ext cx="8382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</a:pP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>
                <a:solidFill>
                  <a:srgbClr val="800000"/>
                </a:solidFill>
              </a:rPr>
              <a:t>Rød tråd: </a:t>
            </a:r>
            <a:r>
              <a:rPr lang="nb-NO" dirty="0" smtClean="0"/>
              <a:t> Gjennomgående miljøstyring fra overordnede mål til tiltak i prosjektene. </a:t>
            </a:r>
          </a:p>
          <a:p>
            <a:pPr lvl="1">
              <a:spcBef>
                <a:spcPct val="50000"/>
              </a:spcBef>
            </a:pPr>
            <a:r>
              <a:rPr lang="nb-NO" dirty="0" smtClean="0">
                <a:solidFill>
                  <a:srgbClr val="800000"/>
                </a:solidFill>
              </a:rPr>
              <a:t>Skreddersøm </a:t>
            </a:r>
            <a:r>
              <a:rPr lang="nb-NO" dirty="0" smtClean="0"/>
              <a:t>for å finne de beste løsningene  i hvert prosjekt. </a:t>
            </a:r>
          </a:p>
          <a:p>
            <a:pPr lvl="1">
              <a:spcBef>
                <a:spcPct val="50000"/>
              </a:spcBef>
            </a:pP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Utfordres av uvilje mot forpliktende mål hos utbyggere og mer standardisering, </a:t>
            </a:r>
            <a:r>
              <a:rPr lang="nb-NO" dirty="0"/>
              <a:t>samt krav om forenkling og rask </a:t>
            </a:r>
            <a:r>
              <a:rPr lang="nb-NO" dirty="0" smtClean="0"/>
              <a:t>saksbehandling. </a:t>
            </a:r>
            <a:br>
              <a:rPr lang="nb-NO" dirty="0" smtClean="0"/>
            </a:br>
            <a:endParaRPr lang="nb-NO" dirty="0" smtClean="0"/>
          </a:p>
          <a:p>
            <a:pPr>
              <a:spcBef>
                <a:spcPct val="50000"/>
              </a:spcBef>
              <a:buFontTx/>
              <a:buChar char="•"/>
            </a:pP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8891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4" name="Picture 4" descr="W4-mi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9225" y="0"/>
            <a:ext cx="9293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25" name="Title 1"/>
          <p:cNvSpPr>
            <a:spLocks/>
          </p:cNvSpPr>
          <p:nvPr/>
        </p:nvSpPr>
        <p:spPr bwMode="auto">
          <a:xfrm>
            <a:off x="642938" y="0"/>
            <a:ext cx="7772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>
            <a:prstTxWarp prst="textNoShape">
              <a:avLst/>
            </a:prstTxWarp>
          </a:bodyPr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Calibri" pitchFamily="-112" charset="0"/>
              <a:ea typeface="+mn-ea"/>
              <a:cs typeface="+mn-cs"/>
            </a:endParaRPr>
          </a:p>
        </p:txBody>
      </p:sp>
      <p:sp>
        <p:nvSpPr>
          <p:cNvPr id="184326" name="Rectangle 5"/>
          <p:cNvSpPr>
            <a:spLocks noChangeArrowheads="1"/>
          </p:cNvSpPr>
          <p:nvPr/>
        </p:nvSpPr>
        <p:spPr bwMode="auto">
          <a:xfrm>
            <a:off x="357188" y="1428750"/>
            <a:ext cx="71437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A5644E"/>
              </a:solidFill>
              <a:effectLst/>
              <a:uLnTx/>
              <a:uFillTx/>
              <a:latin typeface="Verdana" pitchFamily="-112" charset="0"/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460375" y="284562"/>
            <a:ext cx="8137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Miljøoppfølgingsprogram</a:t>
            </a:r>
            <a:r>
              <a:rPr kumimoji="0" lang="nb-NO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 for </a:t>
            </a:r>
            <a:r>
              <a:rPr kumimoji="0" lang="nb-NO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Fornebu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0" y="2852738"/>
            <a:ext cx="766762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1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1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184329" name="Rectangle 9"/>
          <p:cNvSpPr>
            <a:spLocks noChangeArrowheads="1"/>
          </p:cNvSpPr>
          <p:nvPr/>
        </p:nvSpPr>
        <p:spPr bwMode="auto">
          <a:xfrm>
            <a:off x="356816" y="1181100"/>
            <a:ext cx="39271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	Pålegg 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om MOP gitt</a:t>
            </a:r>
            <a:r>
              <a:rPr kumimoji="0" lang="nb-NO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 ved 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godkjenning </a:t>
            </a:r>
            <a:r>
              <a:rPr kumimoji="0" lang="nb-NO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av 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konsekvensutredningen i 1998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      </a:t>
            </a:r>
            <a:b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</a:b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Utarbeidet av </a:t>
            </a:r>
            <a:r>
              <a:rPr kumimoji="0" lang="nb-NO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grunneierne 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i samarbeid med</a:t>
            </a:r>
            <a:r>
              <a:rPr kumimoji="0" lang="nb-NO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 </a:t>
            </a:r>
            <a:br>
              <a:rPr kumimoji="0" lang="nb-NO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</a:br>
            <a:r>
              <a:rPr kumimoji="0" lang="nb-NO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Bærum kommune.</a:t>
            </a:r>
            <a:br>
              <a:rPr kumimoji="0" lang="nb-NO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</a:br>
            <a:r>
              <a:rPr kumimoji="0" lang="nb-NO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Sendt 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på høring parallelt med Kommunedelplan </a:t>
            </a:r>
            <a:r>
              <a:rPr kumimoji="0" lang="nb-NO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2 </a:t>
            </a:r>
            <a:br>
              <a:rPr kumimoji="0" lang="nb-NO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</a:br>
            <a:endParaRPr kumimoji="0" lang="nb-NO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-112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solidFill>
                  <a:prstClr val="black"/>
                </a:solidFill>
              </a:rPr>
              <a:t>	</a:t>
            </a:r>
            <a:r>
              <a:rPr kumimoji="0" lang="nb-NO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Godkjent 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i juli 1999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48" y="1210692"/>
            <a:ext cx="3253830" cy="45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5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6" name="Picture 4" descr="W4-mi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3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77" name="Title 1"/>
          <p:cNvSpPr>
            <a:spLocks/>
          </p:cNvSpPr>
          <p:nvPr/>
        </p:nvSpPr>
        <p:spPr bwMode="auto">
          <a:xfrm>
            <a:off x="642938" y="0"/>
            <a:ext cx="7772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>
            <a:prstTxWarp prst="textNoShape">
              <a:avLst/>
            </a:prstTxWarp>
          </a:bodyPr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Calibri" pitchFamily="-112" charset="0"/>
              <a:ea typeface="+mn-ea"/>
              <a:cs typeface="+mn-cs"/>
            </a:endParaRPr>
          </a:p>
        </p:txBody>
      </p:sp>
      <p:sp>
        <p:nvSpPr>
          <p:cNvPr id="182278" name="Rectangle 5"/>
          <p:cNvSpPr>
            <a:spLocks noChangeArrowheads="1"/>
          </p:cNvSpPr>
          <p:nvPr/>
        </p:nvSpPr>
        <p:spPr bwMode="auto">
          <a:xfrm>
            <a:off x="357188" y="1428750"/>
            <a:ext cx="71437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A5644E"/>
              </a:solidFill>
              <a:effectLst/>
              <a:uLnTx/>
              <a:uFillTx/>
              <a:latin typeface="Verdana" pitchFamily="-112" charset="0"/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182279" name="Text Box 7"/>
          <p:cNvSpPr txBox="1">
            <a:spLocks noChangeArrowheads="1"/>
          </p:cNvSpPr>
          <p:nvPr/>
        </p:nvSpPr>
        <p:spPr bwMode="auto">
          <a:xfrm>
            <a:off x="395288" y="0"/>
            <a:ext cx="81375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Utvikling </a:t>
            </a:r>
            <a:r>
              <a:rPr kumimoji="0" lang="nb-NO" sz="3600" b="1" i="0" u="none" strike="noStrike" kern="1200" cap="none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av </a:t>
            </a:r>
            <a:r>
              <a:rPr kumimoji="0" lang="nb-NO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programmet </a:t>
            </a:r>
            <a:br>
              <a:rPr kumimoji="0" lang="nb-NO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</a:br>
            <a:r>
              <a:rPr kumimoji="0" lang="nb-NO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- samarbeid </a:t>
            </a:r>
            <a:r>
              <a:rPr kumimoji="0" lang="nb-NO" sz="3600" b="1" i="0" u="none" strike="noStrike" kern="1200" cap="none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mellom tre parter med </a:t>
            </a:r>
            <a:br>
              <a:rPr kumimoji="0" lang="nb-NO" sz="3600" b="1" i="0" u="none" strike="noStrike" kern="1200" cap="none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</a:br>
            <a:r>
              <a:rPr kumimoji="0" lang="nb-NO" sz="3600" b="1" i="0" u="none" strike="noStrike" kern="1200" cap="none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forskjellige mål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Times New Roman" pitchFamily="-112" charset="0"/>
              <a:ea typeface="+mn-ea"/>
              <a:cs typeface="+mn-cs"/>
            </a:endParaRPr>
          </a:p>
        </p:txBody>
      </p:sp>
      <p:sp>
        <p:nvSpPr>
          <p:cNvPr id="182280" name="Text Box 8"/>
          <p:cNvSpPr txBox="1">
            <a:spLocks noChangeArrowheads="1"/>
          </p:cNvSpPr>
          <p:nvPr/>
        </p:nvSpPr>
        <p:spPr bwMode="auto">
          <a:xfrm>
            <a:off x="900113" y="1773238"/>
            <a:ext cx="7667625" cy="480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A5644E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Bærum: </a:t>
            </a:r>
            <a:b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A5644E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</a:b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«I utviklingen av Fornebu skal menneskets ønsker og behov settes i sentrum slik at området skaper trivsel og trygghet for beboere, nærmiljøet og andre brukere. »</a:t>
            </a:r>
            <a:b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</a:b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-11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A5644E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Staten: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A5644E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/>
            </a:r>
            <a:b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A5644E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</a:b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«Fornebu skal fremstå som et utstillingsvindu for bærekraftig utvikling, hvor biologisk mangfold og bærekraftig produksjon og forbruk tillegges betydelig vekt.» </a:t>
            </a:r>
            <a:b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</a:b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-11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A5644E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 Oslo:</a:t>
            </a:r>
            <a:b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A5644E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</a:b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-112" charset="0"/>
                <a:ea typeface="+mn-ea"/>
                <a:cs typeface="+mn-cs"/>
              </a:rPr>
              <a:t>Ingen miljøambisjoner, salgsmål 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itchFamily="-11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6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0" name="Picture 4" descr="W4-mi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9225" y="31452"/>
            <a:ext cx="9293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21" name="Title 1"/>
          <p:cNvSpPr>
            <a:spLocks/>
          </p:cNvSpPr>
          <p:nvPr/>
        </p:nvSpPr>
        <p:spPr bwMode="auto">
          <a:xfrm>
            <a:off x="642938" y="0"/>
            <a:ext cx="7772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>
            <a:prstTxWarp prst="textNoShape">
              <a:avLst/>
            </a:prstTxWarp>
          </a:bodyPr>
          <a:lstStyle/>
          <a:p>
            <a:pPr algn="ctr" defTabSz="912813"/>
            <a:endParaRPr lang="en-GB" sz="3600" b="1">
              <a:solidFill>
                <a:schemeClr val="tx2"/>
              </a:solidFill>
              <a:latin typeface="Calibri" pitchFamily="-112" charset="0"/>
            </a:endParaRPr>
          </a:p>
        </p:txBody>
      </p:sp>
      <p:sp>
        <p:nvSpPr>
          <p:cNvPr id="188422" name="Rectangle 5"/>
          <p:cNvSpPr>
            <a:spLocks noChangeArrowheads="1"/>
          </p:cNvSpPr>
          <p:nvPr/>
        </p:nvSpPr>
        <p:spPr bwMode="auto">
          <a:xfrm>
            <a:off x="357188" y="1428750"/>
            <a:ext cx="71437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endParaRPr lang="en-GB">
              <a:solidFill>
                <a:schemeClr val="accent2"/>
              </a:solidFill>
              <a:latin typeface="Verdana" pitchFamily="-112" charset="0"/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188423" name="Text Box 7"/>
          <p:cNvSpPr txBox="1">
            <a:spLocks noChangeArrowheads="1"/>
          </p:cNvSpPr>
          <p:nvPr/>
        </p:nvSpPr>
        <p:spPr bwMode="auto">
          <a:xfrm>
            <a:off x="323850" y="333375"/>
            <a:ext cx="81375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b-NO" sz="3600" b="1" dirty="0" smtClean="0">
                <a:solidFill>
                  <a:schemeClr val="tx2"/>
                </a:solidFill>
              </a:rPr>
              <a:t>Løsning: Krav </a:t>
            </a:r>
            <a:r>
              <a:rPr lang="nb-NO" sz="3600" b="1" dirty="0">
                <a:solidFill>
                  <a:schemeClr val="tx2"/>
                </a:solidFill>
              </a:rPr>
              <a:t>til </a:t>
            </a:r>
            <a:r>
              <a:rPr lang="nb-NO" sz="3600" b="1" dirty="0" smtClean="0">
                <a:solidFill>
                  <a:schemeClr val="tx2"/>
                </a:solidFill>
              </a:rPr>
              <a:t>planlegging og utredning, </a:t>
            </a:r>
            <a:r>
              <a:rPr lang="nb-NO" sz="3600" b="1" dirty="0">
                <a:solidFill>
                  <a:schemeClr val="tx2"/>
                </a:solidFill>
              </a:rPr>
              <a:t>ikke til </a:t>
            </a:r>
            <a:r>
              <a:rPr lang="nb-NO" sz="3600" b="1" dirty="0" smtClean="0">
                <a:solidFill>
                  <a:schemeClr val="tx2"/>
                </a:solidFill>
              </a:rPr>
              <a:t>standarder/måltall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188424" name="Text Box 8"/>
          <p:cNvSpPr txBox="1">
            <a:spLocks noChangeArrowheads="1"/>
          </p:cNvSpPr>
          <p:nvPr/>
        </p:nvSpPr>
        <p:spPr bwMode="auto">
          <a:xfrm>
            <a:off x="0" y="2852738"/>
            <a:ext cx="766762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GB" sz="2200">
              <a:latin typeface="Arial" pitchFamily="-112" charset="0"/>
            </a:endParaRPr>
          </a:p>
          <a:p>
            <a:endParaRPr lang="en-GB" sz="2200">
              <a:latin typeface="Arial" pitchFamily="-112" charset="0"/>
            </a:endParaRPr>
          </a:p>
          <a:p>
            <a:endParaRPr lang="en-GB" sz="2200">
              <a:latin typeface="Arial" pitchFamily="-112" charset="0"/>
            </a:endParaRPr>
          </a:p>
        </p:txBody>
      </p:sp>
      <p:sp>
        <p:nvSpPr>
          <p:cNvPr id="188425" name="Rectangle 9"/>
          <p:cNvSpPr>
            <a:spLocks noChangeArrowheads="1"/>
          </p:cNvSpPr>
          <p:nvPr/>
        </p:nvSpPr>
        <p:spPr bwMode="auto">
          <a:xfrm>
            <a:off x="1200844" y="1412150"/>
            <a:ext cx="662463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endParaRPr lang="nb-NO" dirty="0" smtClean="0">
              <a:solidFill>
                <a:schemeClr val="accent2"/>
              </a:solidFill>
            </a:endParaRPr>
          </a:p>
          <a:p>
            <a:pPr marL="457200" indent="-457200"/>
            <a:r>
              <a:rPr lang="nb-NO" dirty="0" smtClean="0">
                <a:solidFill>
                  <a:schemeClr val="accent2"/>
                </a:solidFill>
              </a:rPr>
              <a:t>Aktørene </a:t>
            </a:r>
            <a:r>
              <a:rPr lang="nb-NO" dirty="0">
                <a:solidFill>
                  <a:schemeClr val="accent2"/>
                </a:solidFill>
              </a:rPr>
              <a:t>på Fornebu skal</a:t>
            </a:r>
            <a:r>
              <a:rPr lang="nb-NO" dirty="0" smtClean="0">
                <a:solidFill>
                  <a:schemeClr val="accent2"/>
                </a:solidFill>
              </a:rPr>
              <a:t>:</a:t>
            </a:r>
            <a:endParaRPr lang="nb-NO" dirty="0">
              <a:solidFill>
                <a:schemeClr val="accent2"/>
              </a:solidFill>
            </a:endParaRPr>
          </a:p>
          <a:p>
            <a:pPr marL="457200" indent="-457200"/>
            <a:r>
              <a:rPr lang="fr-FR" dirty="0" smtClean="0"/>
              <a:t>Utrede </a:t>
            </a:r>
            <a:r>
              <a:rPr lang="fr-FR" dirty="0"/>
              <a:t>alternative løsninger og </a:t>
            </a:r>
            <a:r>
              <a:rPr lang="fr-FR" dirty="0" smtClean="0"/>
              <a:t>miljøkonsekvenser,</a:t>
            </a:r>
          </a:p>
          <a:p>
            <a:pPr marL="457200" indent="-457200"/>
            <a:r>
              <a:rPr lang="fr-FR" dirty="0" smtClean="0"/>
              <a:t>også løsninger </a:t>
            </a:r>
            <a:r>
              <a:rPr lang="fr-FR" dirty="0"/>
              <a:t>som gir større miljøgevinster </a:t>
            </a:r>
            <a:r>
              <a:rPr lang="fr-FR" dirty="0" smtClean="0"/>
              <a:t>enn</a:t>
            </a:r>
            <a:endParaRPr lang="fr-FR" dirty="0"/>
          </a:p>
          <a:p>
            <a:pPr marL="457200" indent="-457200"/>
            <a:r>
              <a:rPr lang="fr-FR" dirty="0" smtClean="0"/>
              <a:t>vanlig </a:t>
            </a:r>
            <a:r>
              <a:rPr lang="fr-FR" dirty="0"/>
              <a:t>praksis og det </a:t>
            </a:r>
            <a:r>
              <a:rPr lang="fr-FR" dirty="0" smtClean="0"/>
              <a:t>lovkrav 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pPr marL="457200" indent="-457200"/>
            <a:r>
              <a:rPr lang="fr-FR" dirty="0"/>
              <a:t>Gå ut over minimumskrav og velge de </a:t>
            </a:r>
            <a:r>
              <a:rPr lang="fr-FR" dirty="0" smtClean="0"/>
              <a:t>beste</a:t>
            </a:r>
            <a:endParaRPr lang="fr-FR" dirty="0"/>
          </a:p>
          <a:p>
            <a:pPr marL="457200" indent="-457200"/>
            <a:r>
              <a:rPr lang="fr-FR" dirty="0" smtClean="0"/>
              <a:t>miljøløsningene</a:t>
            </a:r>
            <a:r>
              <a:rPr lang="fr-FR" dirty="0"/>
              <a:t>, når dette også har en </a:t>
            </a:r>
            <a:r>
              <a:rPr lang="fr-FR" dirty="0" smtClean="0"/>
              <a:t>positiv</a:t>
            </a:r>
            <a:endParaRPr lang="fr-FR" dirty="0"/>
          </a:p>
          <a:p>
            <a:pPr marL="457200" indent="-457200"/>
            <a:r>
              <a:rPr lang="fr-FR" dirty="0" smtClean="0"/>
              <a:t>kost/nytte </a:t>
            </a:r>
            <a:r>
              <a:rPr lang="fr-FR" dirty="0"/>
              <a:t>verdi </a:t>
            </a:r>
            <a:endParaRPr lang="fr-FR" dirty="0" smtClean="0"/>
          </a:p>
          <a:p>
            <a:pPr marL="457200" indent="-457200"/>
            <a:endParaRPr lang="fr-FR" dirty="0"/>
          </a:p>
          <a:p>
            <a:pPr marL="457200" indent="-457200"/>
            <a:r>
              <a:rPr lang="fr-FR" i="1" dirty="0" smtClean="0"/>
              <a:t>I avveiningen mellom ulike hensyn skal</a:t>
            </a:r>
          </a:p>
          <a:p>
            <a:pPr marL="457200" indent="-457200"/>
            <a:r>
              <a:rPr lang="fr-FR" i="1" dirty="0" smtClean="0"/>
              <a:t>miljøhensyn telle like mye som økonomiske,</a:t>
            </a:r>
          </a:p>
          <a:p>
            <a:pPr marL="457200" indent="-457200"/>
            <a:r>
              <a:rPr lang="fr-FR" i="1" dirty="0" smtClean="0"/>
              <a:t>estetiske,tekniske og funskjonelle hensyn</a:t>
            </a: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384985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0228" name="Picture 4" descr="W4-mi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9225" y="0"/>
            <a:ext cx="9293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29" name="Title 1"/>
          <p:cNvSpPr>
            <a:spLocks/>
          </p:cNvSpPr>
          <p:nvPr/>
        </p:nvSpPr>
        <p:spPr bwMode="auto">
          <a:xfrm>
            <a:off x="642938" y="0"/>
            <a:ext cx="7772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>
            <a:prstTxWarp prst="textNoShape">
              <a:avLst/>
            </a:prstTxWarp>
          </a:bodyPr>
          <a:lstStyle/>
          <a:p>
            <a:pPr algn="ctr" defTabSz="912813"/>
            <a:endParaRPr lang="en-GB" sz="3600" b="1">
              <a:solidFill>
                <a:schemeClr val="tx2"/>
              </a:solidFill>
              <a:latin typeface="Calibri" pitchFamily="-112" charset="0"/>
            </a:endParaRPr>
          </a:p>
        </p:txBody>
      </p:sp>
      <p:sp>
        <p:nvSpPr>
          <p:cNvPr id="180230" name="Rectangle 5"/>
          <p:cNvSpPr>
            <a:spLocks noChangeArrowheads="1"/>
          </p:cNvSpPr>
          <p:nvPr/>
        </p:nvSpPr>
        <p:spPr bwMode="auto">
          <a:xfrm>
            <a:off x="357188" y="1428750"/>
            <a:ext cx="71437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endParaRPr lang="en-GB">
              <a:solidFill>
                <a:schemeClr val="accent2"/>
              </a:solidFill>
              <a:latin typeface="Verdana" pitchFamily="-112" charset="0"/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180232" name="Text Box 8"/>
          <p:cNvSpPr txBox="1">
            <a:spLocks noChangeArrowheads="1"/>
          </p:cNvSpPr>
          <p:nvPr/>
        </p:nvSpPr>
        <p:spPr bwMode="auto">
          <a:xfrm>
            <a:off x="0" y="2852738"/>
            <a:ext cx="766762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GB" sz="2200">
              <a:latin typeface="Arial" pitchFamily="-112" charset="0"/>
            </a:endParaRPr>
          </a:p>
          <a:p>
            <a:endParaRPr lang="en-GB" sz="2200">
              <a:latin typeface="Arial" pitchFamily="-112" charset="0"/>
            </a:endParaRPr>
          </a:p>
          <a:p>
            <a:endParaRPr lang="en-GB" sz="2200">
              <a:latin typeface="Arial" pitchFamily="-112" charset="0"/>
            </a:endParaRPr>
          </a:p>
        </p:txBody>
      </p:sp>
      <p:sp>
        <p:nvSpPr>
          <p:cNvPr id="180233" name="Rectangle 9"/>
          <p:cNvSpPr>
            <a:spLocks noChangeArrowheads="1"/>
          </p:cNvSpPr>
          <p:nvPr/>
        </p:nvSpPr>
        <p:spPr bwMode="auto">
          <a:xfrm>
            <a:off x="-517900" y="1142107"/>
            <a:ext cx="557936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828800" lvl="3" indent="-457200"/>
            <a:r>
              <a:rPr lang="nb-NO" sz="2000" b="1" dirty="0" smtClean="0"/>
              <a:t>Naturvern og ressurseffektivitet:</a:t>
            </a:r>
          </a:p>
          <a:p>
            <a:pPr marL="1828800" lvl="3" indent="-457200"/>
            <a:r>
              <a:rPr lang="nb-NO" dirty="0" smtClean="0"/>
              <a:t>”I </a:t>
            </a:r>
            <a:r>
              <a:rPr lang="nb-NO" dirty="0"/>
              <a:t>utviklingen </a:t>
            </a:r>
            <a:r>
              <a:rPr lang="nb-NO" dirty="0" smtClean="0"/>
              <a:t>av</a:t>
            </a:r>
          </a:p>
          <a:p>
            <a:pPr marL="1828800" lvl="3" indent="-457200"/>
            <a:r>
              <a:rPr lang="nb-NO" dirty="0" smtClean="0"/>
              <a:t>Fornebuområdet </a:t>
            </a:r>
            <a:r>
              <a:rPr lang="nb-NO" dirty="0"/>
              <a:t>skal </a:t>
            </a:r>
            <a:r>
              <a:rPr lang="nb-NO" dirty="0" smtClean="0"/>
              <a:t>det</a:t>
            </a:r>
          </a:p>
          <a:p>
            <a:pPr marL="1828800" lvl="3" indent="-457200"/>
            <a:r>
              <a:rPr lang="nb-NO" dirty="0" smtClean="0"/>
              <a:t>legges </a:t>
            </a:r>
            <a:r>
              <a:rPr lang="nb-NO" dirty="0"/>
              <a:t>vekt på </a:t>
            </a:r>
            <a:r>
              <a:rPr lang="nb-NO" dirty="0" smtClean="0"/>
              <a:t>å</a:t>
            </a:r>
          </a:p>
          <a:p>
            <a:pPr marL="1828800" lvl="3" indent="-457200"/>
            <a:r>
              <a:rPr lang="nb-NO" dirty="0">
                <a:solidFill>
                  <a:srgbClr val="A5644E"/>
                </a:solidFill>
              </a:rPr>
              <a:t>utnytte ressurser </a:t>
            </a:r>
            <a:r>
              <a:rPr lang="nb-NO" dirty="0"/>
              <a:t>på </a:t>
            </a:r>
            <a:r>
              <a:rPr lang="nb-NO" dirty="0" smtClean="0"/>
              <a:t>en</a:t>
            </a:r>
          </a:p>
          <a:p>
            <a:pPr marL="1828800" lvl="3" indent="-457200"/>
            <a:r>
              <a:rPr lang="nb-NO" dirty="0" smtClean="0"/>
              <a:t>bærekraftig </a:t>
            </a:r>
            <a:r>
              <a:rPr lang="nb-NO" dirty="0"/>
              <a:t>måte </a:t>
            </a:r>
            <a:r>
              <a:rPr lang="nb-NO" dirty="0" smtClean="0"/>
              <a:t>og</a:t>
            </a:r>
          </a:p>
          <a:p>
            <a:pPr marL="1828800" lvl="3" indent="-457200"/>
            <a:r>
              <a:rPr lang="nb-NO" dirty="0" smtClean="0"/>
              <a:t>bevare </a:t>
            </a:r>
            <a:r>
              <a:rPr lang="nb-NO" dirty="0"/>
              <a:t>og </a:t>
            </a:r>
            <a:r>
              <a:rPr lang="nb-NO" dirty="0" smtClean="0"/>
              <a:t>utvikle</a:t>
            </a:r>
          </a:p>
          <a:p>
            <a:pPr marL="1828800" lvl="3" indent="-457200"/>
            <a:r>
              <a:rPr lang="nb-NO" dirty="0">
                <a:solidFill>
                  <a:srgbClr val="A5644E"/>
                </a:solidFill>
              </a:rPr>
              <a:t>biologisk mangfold</a:t>
            </a:r>
            <a:r>
              <a:rPr lang="nb-NO" dirty="0"/>
              <a:t>. </a:t>
            </a:r>
            <a:r>
              <a:rPr lang="nb-NO" dirty="0" smtClean="0"/>
              <a:t> </a:t>
            </a:r>
          </a:p>
          <a:p>
            <a:pPr marL="1828800" lvl="3" indent="-457200"/>
            <a:endParaRPr lang="nb-NO" sz="2000" b="1" dirty="0" smtClean="0"/>
          </a:p>
          <a:p>
            <a:pPr marL="1828800" lvl="3" indent="-457200"/>
            <a:r>
              <a:rPr lang="nb-NO" sz="2000" b="1" dirty="0" smtClean="0"/>
              <a:t>Best tilgjenglig teknologi</a:t>
            </a:r>
          </a:p>
          <a:p>
            <a:pPr marL="1828800" lvl="3" indent="-457200"/>
            <a:r>
              <a:rPr lang="nb-NO" dirty="0" smtClean="0"/>
              <a:t>Utbyggerne </a:t>
            </a:r>
            <a:r>
              <a:rPr lang="nb-NO" dirty="0"/>
              <a:t>skal </a:t>
            </a:r>
            <a:r>
              <a:rPr lang="nb-NO" dirty="0" smtClean="0"/>
              <a:t>utnytte</a:t>
            </a:r>
          </a:p>
          <a:p>
            <a:pPr marL="1828800" lvl="3" indent="-457200"/>
            <a:r>
              <a:rPr lang="nb-NO" dirty="0" smtClean="0"/>
              <a:t>tilgjengelig </a:t>
            </a:r>
            <a:r>
              <a:rPr lang="nb-NO" dirty="0">
                <a:solidFill>
                  <a:srgbClr val="A5644E"/>
                </a:solidFill>
              </a:rPr>
              <a:t>kunnskap </a:t>
            </a:r>
            <a:r>
              <a:rPr lang="nb-NO" dirty="0" smtClean="0">
                <a:solidFill>
                  <a:srgbClr val="A5644E"/>
                </a:solidFill>
              </a:rPr>
              <a:t>og</a:t>
            </a:r>
          </a:p>
          <a:p>
            <a:pPr marL="1828800" lvl="3" indent="-457200"/>
            <a:r>
              <a:rPr lang="nb-NO" dirty="0" smtClean="0">
                <a:solidFill>
                  <a:srgbClr val="A5644E"/>
                </a:solidFill>
              </a:rPr>
              <a:t>teknologi </a:t>
            </a:r>
            <a:r>
              <a:rPr lang="nb-NO" dirty="0" smtClean="0"/>
              <a:t>med </a:t>
            </a:r>
            <a:r>
              <a:rPr lang="nb-NO" dirty="0"/>
              <a:t>sikte på </a:t>
            </a:r>
            <a:r>
              <a:rPr lang="nb-NO" dirty="0" smtClean="0"/>
              <a:t>mest</a:t>
            </a:r>
          </a:p>
          <a:p>
            <a:pPr marL="1828800" lvl="3" indent="-457200"/>
            <a:r>
              <a:rPr lang="nb-NO" dirty="0" smtClean="0"/>
              <a:t>mulig </a:t>
            </a:r>
            <a:r>
              <a:rPr lang="nb-NO" dirty="0"/>
              <a:t>miljøeffektive </a:t>
            </a:r>
            <a:r>
              <a:rPr lang="nb-NO" dirty="0" smtClean="0"/>
              <a:t>løsninger”</a:t>
            </a:r>
          </a:p>
          <a:p>
            <a:pPr marL="1828800" lvl="3" indent="-457200"/>
            <a:endParaRPr lang="nb-NO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endParaRPr lang="nb-NO" dirty="0"/>
          </a:p>
        </p:txBody>
      </p:sp>
      <p:sp>
        <p:nvSpPr>
          <p:cNvPr id="180236" name="Text Box 12"/>
          <p:cNvSpPr txBox="1">
            <a:spLocks noChangeArrowheads="1"/>
          </p:cNvSpPr>
          <p:nvPr/>
        </p:nvSpPr>
        <p:spPr bwMode="auto">
          <a:xfrm>
            <a:off x="2469756" y="191185"/>
            <a:ext cx="31899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nb-NO" sz="3600" b="1" dirty="0" smtClean="0">
                <a:solidFill>
                  <a:schemeClr val="tx2"/>
                </a:solidFill>
              </a:rPr>
              <a:t>Omforente mål</a:t>
            </a:r>
            <a:endParaRPr lang="nb-NO" sz="3600" b="1" dirty="0">
              <a:solidFill>
                <a:schemeClr val="tx2"/>
              </a:solidFill>
            </a:endParaRPr>
          </a:p>
        </p:txBody>
      </p:sp>
      <p:pic>
        <p:nvPicPr>
          <p:cNvPr id="11" name="Picture 7" descr="plan-overfaltedam under ve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6507" y="993775"/>
            <a:ext cx="3336918" cy="250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5"/>
          <a:srcRect l="9479" t="10955" r="17848" b="9556"/>
          <a:stretch/>
        </p:blipFill>
        <p:spPr>
          <a:xfrm>
            <a:off x="5016507" y="3781543"/>
            <a:ext cx="3501242" cy="225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8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8660" name="Picture 4" descr="W4-mi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3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61" name="Title 1"/>
          <p:cNvSpPr>
            <a:spLocks/>
          </p:cNvSpPr>
          <p:nvPr/>
        </p:nvSpPr>
        <p:spPr bwMode="auto">
          <a:xfrm>
            <a:off x="827088" y="0"/>
            <a:ext cx="7772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>
            <a:prstTxWarp prst="textNoShape">
              <a:avLst/>
            </a:prstTxWarp>
          </a:bodyPr>
          <a:lstStyle/>
          <a:p>
            <a:pPr algn="ctr" defTabSz="912813"/>
            <a:endParaRPr lang="en-GB" sz="3600" b="1">
              <a:solidFill>
                <a:schemeClr val="tx2"/>
              </a:solidFill>
              <a:latin typeface="Calibri" pitchFamily="-112" charset="0"/>
            </a:endParaRPr>
          </a:p>
        </p:txBody>
      </p:sp>
      <p:sp>
        <p:nvSpPr>
          <p:cNvPr id="198662" name="Rectangle 5"/>
          <p:cNvSpPr>
            <a:spLocks noChangeArrowheads="1"/>
          </p:cNvSpPr>
          <p:nvPr/>
        </p:nvSpPr>
        <p:spPr bwMode="auto">
          <a:xfrm>
            <a:off x="357188" y="1428750"/>
            <a:ext cx="71437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endParaRPr lang="en-GB">
              <a:solidFill>
                <a:schemeClr val="accent2"/>
              </a:solidFill>
              <a:latin typeface="Verdana" pitchFamily="-112" charset="0"/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395288" y="404813"/>
            <a:ext cx="87487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nb-NO" sz="3600" b="1" dirty="0" smtClean="0">
                <a:solidFill>
                  <a:schemeClr val="tx2"/>
                </a:solidFill>
              </a:rPr>
              <a:t>Fem innsatsområder </a:t>
            </a:r>
          </a:p>
          <a:p>
            <a:pPr algn="ctr"/>
            <a:r>
              <a:rPr lang="nb-NO" sz="3600" b="1" dirty="0" smtClean="0">
                <a:solidFill>
                  <a:schemeClr val="tx2"/>
                </a:solidFill>
              </a:rPr>
              <a:t>- rettet mot de viktigste utfordringene og mulighetene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198664" name="Text Box 8"/>
          <p:cNvSpPr txBox="1">
            <a:spLocks noChangeArrowheads="1"/>
          </p:cNvSpPr>
          <p:nvPr/>
        </p:nvSpPr>
        <p:spPr bwMode="auto">
          <a:xfrm>
            <a:off x="0" y="2852738"/>
            <a:ext cx="766762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GB" sz="2200">
              <a:latin typeface="Arial" pitchFamily="-112" charset="0"/>
            </a:endParaRPr>
          </a:p>
          <a:p>
            <a:endParaRPr lang="en-GB" sz="2200">
              <a:latin typeface="Arial" pitchFamily="-112" charset="0"/>
            </a:endParaRPr>
          </a:p>
          <a:p>
            <a:endParaRPr lang="en-GB" sz="2200">
              <a:latin typeface="Arial" pitchFamily="-112" charset="0"/>
            </a:endParaRPr>
          </a:p>
        </p:txBody>
      </p:sp>
      <p:sp>
        <p:nvSpPr>
          <p:cNvPr id="198665" name="Rectangle 9"/>
          <p:cNvSpPr>
            <a:spLocks noChangeArrowheads="1"/>
          </p:cNvSpPr>
          <p:nvPr/>
        </p:nvSpPr>
        <p:spPr bwMode="auto">
          <a:xfrm>
            <a:off x="1109663" y="2240896"/>
            <a:ext cx="7489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828800" lvl="3" indent="-457200">
              <a:buFont typeface="Wingdings" charset="2"/>
              <a:buChar char="Ø"/>
            </a:pPr>
            <a:r>
              <a:rPr lang="fr-FR" dirty="0"/>
              <a:t> Transport</a:t>
            </a:r>
          </a:p>
          <a:p>
            <a:pPr marL="1828800" lvl="3" indent="-457200">
              <a:buFont typeface="Wingdings" charset="2"/>
              <a:buChar char="Ø"/>
            </a:pPr>
            <a:r>
              <a:rPr lang="fr-FR" dirty="0"/>
              <a:t> </a:t>
            </a:r>
            <a:r>
              <a:rPr lang="fr-FR" dirty="0" err="1"/>
              <a:t>Energi</a:t>
            </a:r>
            <a:r>
              <a:rPr lang="fr-FR" dirty="0" smtClean="0"/>
              <a:t> </a:t>
            </a:r>
          </a:p>
          <a:p>
            <a:pPr marL="1828800" lvl="3" indent="-457200">
              <a:buFont typeface="Wingdings" charset="2"/>
              <a:buChar char="Ø"/>
            </a:pPr>
            <a:r>
              <a:rPr lang="fr-FR" dirty="0" smtClean="0"/>
              <a:t> </a:t>
            </a:r>
            <a:r>
              <a:rPr lang="fr-FR" dirty="0" err="1"/>
              <a:t>Forurensning</a:t>
            </a:r>
            <a:r>
              <a:rPr lang="fr-FR" dirty="0"/>
              <a:t> </a:t>
            </a:r>
          </a:p>
          <a:p>
            <a:pPr marL="1828800" lvl="3" indent="-457200">
              <a:buFont typeface="Wingdings" charset="2"/>
              <a:buChar char="Ø"/>
            </a:pPr>
            <a:r>
              <a:rPr lang="fr-FR" dirty="0"/>
              <a:t> </a:t>
            </a:r>
            <a:r>
              <a:rPr lang="fr-FR" dirty="0" err="1"/>
              <a:t>Naturreservater</a:t>
            </a:r>
            <a:r>
              <a:rPr lang="fr-FR" dirty="0"/>
              <a:t> </a:t>
            </a:r>
            <a:r>
              <a:rPr lang="fr-FR" dirty="0" err="1"/>
              <a:t>og</a:t>
            </a:r>
            <a:r>
              <a:rPr lang="fr-FR" dirty="0"/>
              <a:t> </a:t>
            </a:r>
            <a:r>
              <a:rPr lang="fr-FR" dirty="0" err="1"/>
              <a:t>grøntområder</a:t>
            </a:r>
            <a:endParaRPr lang="fr-FR" dirty="0"/>
          </a:p>
          <a:p>
            <a:pPr marL="1828800" lvl="3" indent="-457200">
              <a:buFont typeface="Wingdings" charset="2"/>
              <a:buChar char="Ø"/>
            </a:pPr>
            <a:r>
              <a:rPr lang="nb-NO" dirty="0" smtClean="0"/>
              <a:t> </a:t>
            </a:r>
            <a:r>
              <a:rPr lang="fr-FR" dirty="0" smtClean="0"/>
              <a:t>Masser</a:t>
            </a:r>
            <a:r>
              <a:rPr lang="fr-FR" dirty="0"/>
              <a:t>/</a:t>
            </a:r>
            <a:r>
              <a:rPr lang="fr-FR" dirty="0" err="1"/>
              <a:t>materialer</a:t>
            </a:r>
            <a:r>
              <a:rPr lang="fr-FR" dirty="0"/>
              <a:t> </a:t>
            </a:r>
            <a:r>
              <a:rPr lang="fr-FR" dirty="0" err="1"/>
              <a:t>og</a:t>
            </a:r>
            <a:r>
              <a:rPr lang="fr-FR" dirty="0"/>
              <a:t> </a:t>
            </a:r>
            <a:r>
              <a:rPr lang="fr-FR" dirty="0" err="1"/>
              <a:t>avfall</a:t>
            </a:r>
            <a:endParaRPr lang="nb-NO" dirty="0"/>
          </a:p>
        </p:txBody>
      </p:sp>
      <p:pic>
        <p:nvPicPr>
          <p:cNvPr id="198666" name="Picture 10" descr="plan HettemŒke-K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3768" y="4294188"/>
            <a:ext cx="3810000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0" name="Picture 4" descr="W4-mi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1217" y="-27781"/>
            <a:ext cx="9293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21" name="Title 1"/>
          <p:cNvSpPr>
            <a:spLocks/>
          </p:cNvSpPr>
          <p:nvPr/>
        </p:nvSpPr>
        <p:spPr bwMode="auto">
          <a:xfrm>
            <a:off x="642938" y="0"/>
            <a:ext cx="7772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>
            <a:prstTxWarp prst="textNoShape">
              <a:avLst/>
            </a:prstTxWarp>
          </a:bodyPr>
          <a:lstStyle/>
          <a:p>
            <a:pPr algn="ctr" defTabSz="912813"/>
            <a:endParaRPr lang="en-GB" sz="3600" b="1">
              <a:solidFill>
                <a:schemeClr val="tx2"/>
              </a:solidFill>
              <a:latin typeface="Calibri" pitchFamily="-112" charset="0"/>
            </a:endParaRPr>
          </a:p>
        </p:txBody>
      </p:sp>
      <p:sp>
        <p:nvSpPr>
          <p:cNvPr id="188422" name="Rectangle 5"/>
          <p:cNvSpPr>
            <a:spLocks noChangeArrowheads="1"/>
          </p:cNvSpPr>
          <p:nvPr/>
        </p:nvSpPr>
        <p:spPr bwMode="auto">
          <a:xfrm>
            <a:off x="357188" y="1428750"/>
            <a:ext cx="71437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endParaRPr lang="en-GB">
              <a:solidFill>
                <a:schemeClr val="accent2"/>
              </a:solidFill>
              <a:latin typeface="Verdana" pitchFamily="-112" charset="0"/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188423" name="Text Box 7"/>
          <p:cNvSpPr txBox="1">
            <a:spLocks noChangeArrowheads="1"/>
          </p:cNvSpPr>
          <p:nvPr/>
        </p:nvSpPr>
        <p:spPr bwMode="auto">
          <a:xfrm>
            <a:off x="323850" y="333375"/>
            <a:ext cx="8137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b-NO" sz="3600" b="1" dirty="0" smtClean="0">
                <a:solidFill>
                  <a:schemeClr val="tx2"/>
                </a:solidFill>
              </a:rPr>
              <a:t>Miljømål transport og energi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188424" name="Text Box 8"/>
          <p:cNvSpPr txBox="1">
            <a:spLocks noChangeArrowheads="1"/>
          </p:cNvSpPr>
          <p:nvPr/>
        </p:nvSpPr>
        <p:spPr bwMode="auto">
          <a:xfrm>
            <a:off x="0" y="2852738"/>
            <a:ext cx="766762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GB" sz="2200">
              <a:latin typeface="Arial" pitchFamily="-112" charset="0"/>
            </a:endParaRPr>
          </a:p>
          <a:p>
            <a:endParaRPr lang="en-GB" sz="2200">
              <a:latin typeface="Arial" pitchFamily="-112" charset="0"/>
            </a:endParaRPr>
          </a:p>
          <a:p>
            <a:endParaRPr lang="en-GB" sz="2200">
              <a:latin typeface="Arial" pitchFamily="-112" charset="0"/>
            </a:endParaRPr>
          </a:p>
        </p:txBody>
      </p:sp>
      <p:sp>
        <p:nvSpPr>
          <p:cNvPr id="188425" name="Rectangle 9"/>
          <p:cNvSpPr>
            <a:spLocks noChangeArrowheads="1"/>
          </p:cNvSpPr>
          <p:nvPr/>
        </p:nvSpPr>
        <p:spPr bwMode="auto">
          <a:xfrm>
            <a:off x="-738023" y="1428750"/>
            <a:ext cx="572933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828800" lvl="3" indent="-457200">
              <a:buFont typeface="Wingdings" charset="2"/>
              <a:buChar char="Ø"/>
            </a:pPr>
            <a:r>
              <a:rPr lang="nb-NO" dirty="0"/>
              <a:t>mest mulig av </a:t>
            </a:r>
            <a:r>
              <a:rPr lang="nb-NO" dirty="0" smtClean="0"/>
              <a:t>intern  </a:t>
            </a:r>
            <a:r>
              <a:rPr lang="nb-NO" dirty="0"/>
              <a:t>transport </a:t>
            </a:r>
            <a:r>
              <a:rPr lang="nb-NO" dirty="0" smtClean="0"/>
              <a:t>skal foregå </a:t>
            </a:r>
            <a:r>
              <a:rPr lang="nb-NO" dirty="0"/>
              <a:t>til fots   </a:t>
            </a:r>
            <a:br>
              <a:rPr lang="nb-NO" dirty="0"/>
            </a:br>
            <a:r>
              <a:rPr lang="nb-NO" dirty="0" smtClean="0"/>
              <a:t>eller </a:t>
            </a:r>
            <a:r>
              <a:rPr lang="nb-NO" dirty="0"/>
              <a:t>på sykkel. </a:t>
            </a:r>
          </a:p>
          <a:p>
            <a:pPr marL="1828800" lvl="3" indent="-457200">
              <a:buFont typeface="Wingdings" charset="2"/>
              <a:buChar char="Ø"/>
            </a:pPr>
            <a:r>
              <a:rPr lang="nb-NO" dirty="0" smtClean="0"/>
              <a:t>størst </a:t>
            </a:r>
            <a:r>
              <a:rPr lang="nb-NO" dirty="0"/>
              <a:t>mulig andel av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reisene </a:t>
            </a:r>
            <a:r>
              <a:rPr lang="nb-NO" dirty="0"/>
              <a:t>til og fra Fornebu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skal </a:t>
            </a:r>
            <a:r>
              <a:rPr lang="nb-NO" dirty="0"/>
              <a:t>skje </a:t>
            </a:r>
            <a:r>
              <a:rPr lang="nb-NO" dirty="0" smtClean="0"/>
              <a:t>kollektivt</a:t>
            </a:r>
            <a:r>
              <a:rPr lang="nb-NO" dirty="0"/>
              <a:t>.</a:t>
            </a:r>
          </a:p>
          <a:p>
            <a:pPr marL="1828800" lvl="3" indent="-457200">
              <a:buFont typeface="Wingdings" charset="2"/>
              <a:buChar char="Ø"/>
            </a:pPr>
            <a:r>
              <a:rPr lang="nb-NO" dirty="0" smtClean="0"/>
              <a:t>Det skal legges til rette for miljøvennlig energiforsyning og energibesparende </a:t>
            </a:r>
            <a:br>
              <a:rPr lang="nb-NO" dirty="0" smtClean="0"/>
            </a:br>
            <a:r>
              <a:rPr lang="nb-NO" dirty="0" smtClean="0"/>
              <a:t>løsninger</a:t>
            </a:r>
          </a:p>
          <a:p>
            <a:pPr lvl="3"/>
            <a:r>
              <a:rPr lang="fr-FR" dirty="0"/>
              <a:t> </a:t>
            </a: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4"/>
          <a:srcRect l="7395" r="26919" b="25653"/>
          <a:stretch/>
        </p:blipFill>
        <p:spPr>
          <a:xfrm>
            <a:off x="4993688" y="1351508"/>
            <a:ext cx="3768156" cy="20155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688" y="3515926"/>
            <a:ext cx="3768154" cy="251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0" name="Picture 4" descr="W4-mi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9225" y="0"/>
            <a:ext cx="9293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21" name="Title 1"/>
          <p:cNvSpPr>
            <a:spLocks/>
          </p:cNvSpPr>
          <p:nvPr/>
        </p:nvSpPr>
        <p:spPr bwMode="auto">
          <a:xfrm>
            <a:off x="642938" y="0"/>
            <a:ext cx="7772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>
            <a:prstTxWarp prst="textNoShape">
              <a:avLst/>
            </a:prstTxWarp>
          </a:bodyPr>
          <a:lstStyle/>
          <a:p>
            <a:pPr algn="ctr" defTabSz="912813"/>
            <a:endParaRPr lang="en-GB" sz="3600" b="1">
              <a:solidFill>
                <a:schemeClr val="tx2"/>
              </a:solidFill>
              <a:latin typeface="Calibri" pitchFamily="-112" charset="0"/>
            </a:endParaRPr>
          </a:p>
        </p:txBody>
      </p:sp>
      <p:sp>
        <p:nvSpPr>
          <p:cNvPr id="188422" name="Rectangle 5"/>
          <p:cNvSpPr>
            <a:spLocks noChangeArrowheads="1"/>
          </p:cNvSpPr>
          <p:nvPr/>
        </p:nvSpPr>
        <p:spPr bwMode="auto">
          <a:xfrm>
            <a:off x="357188" y="1428750"/>
            <a:ext cx="71437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endParaRPr lang="en-GB">
              <a:solidFill>
                <a:schemeClr val="accent2"/>
              </a:solidFill>
              <a:latin typeface="Verdana" pitchFamily="-112" charset="0"/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188423" name="Text Box 7"/>
          <p:cNvSpPr txBox="1">
            <a:spLocks noChangeArrowheads="1"/>
          </p:cNvSpPr>
          <p:nvPr/>
        </p:nvSpPr>
        <p:spPr bwMode="auto">
          <a:xfrm>
            <a:off x="250925" y="58013"/>
            <a:ext cx="81375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b-NO" sz="3600" b="1" dirty="0" smtClean="0">
                <a:solidFill>
                  <a:schemeClr val="tx2"/>
                </a:solidFill>
              </a:rPr>
              <a:t>Miljømål natur, landskap </a:t>
            </a:r>
            <a:r>
              <a:rPr lang="nb-NO" sz="3600" b="1" dirty="0">
                <a:solidFill>
                  <a:schemeClr val="tx2"/>
                </a:solidFill>
              </a:rPr>
              <a:t>og k</a:t>
            </a:r>
            <a:r>
              <a:rPr lang="nb-NO" sz="3600" b="1" dirty="0" smtClean="0">
                <a:solidFill>
                  <a:schemeClr val="tx2"/>
                </a:solidFill>
              </a:rPr>
              <a:t>ulturminner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188424" name="Text Box 8"/>
          <p:cNvSpPr txBox="1">
            <a:spLocks noChangeArrowheads="1"/>
          </p:cNvSpPr>
          <p:nvPr/>
        </p:nvSpPr>
        <p:spPr bwMode="auto">
          <a:xfrm>
            <a:off x="0" y="2852738"/>
            <a:ext cx="766762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GB" sz="2200">
              <a:latin typeface="Arial" pitchFamily="-112" charset="0"/>
            </a:endParaRPr>
          </a:p>
          <a:p>
            <a:endParaRPr lang="en-GB" sz="2200">
              <a:latin typeface="Arial" pitchFamily="-112" charset="0"/>
            </a:endParaRPr>
          </a:p>
          <a:p>
            <a:endParaRPr lang="en-GB" sz="2200">
              <a:latin typeface="Arial" pitchFamily="-112" charset="0"/>
            </a:endParaRPr>
          </a:p>
        </p:txBody>
      </p:sp>
      <p:sp>
        <p:nvSpPr>
          <p:cNvPr id="188425" name="Rectangle 9"/>
          <p:cNvSpPr>
            <a:spLocks noChangeArrowheads="1"/>
          </p:cNvSpPr>
          <p:nvPr/>
        </p:nvSpPr>
        <p:spPr bwMode="auto">
          <a:xfrm>
            <a:off x="-540568" y="1351508"/>
            <a:ext cx="5729337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828800" lvl="3" indent="-457200">
              <a:buFont typeface="Wingdings" charset="2"/>
              <a:buChar char="Ø"/>
            </a:pPr>
            <a:r>
              <a:rPr lang="nb-NO" dirty="0" smtClean="0"/>
              <a:t>beskytte naturreservatene, og bevare og utvikle biologisk mangfold i grøntområdene</a:t>
            </a:r>
            <a:endParaRPr lang="nb-NO" dirty="0"/>
          </a:p>
          <a:p>
            <a:pPr marL="1828800" lvl="3" indent="-457200">
              <a:buFont typeface="Wingdings" charset="2"/>
              <a:buChar char="Ø"/>
            </a:pPr>
            <a:r>
              <a:rPr lang="nb-NO" dirty="0" smtClean="0"/>
              <a:t>tilrettelegge </a:t>
            </a:r>
            <a:r>
              <a:rPr lang="nb-NO" dirty="0"/>
              <a:t>for friluftsliv for beboerne lokalt og for </a:t>
            </a:r>
            <a:r>
              <a:rPr lang="nb-NO" dirty="0" smtClean="0"/>
              <a:t>regionen, sikre strandsonene for allmenheten </a:t>
            </a:r>
            <a:endParaRPr lang="nb-NO" dirty="0"/>
          </a:p>
          <a:p>
            <a:pPr marL="1828800" lvl="3" indent="-457200">
              <a:buFont typeface="Wingdings" charset="2"/>
              <a:buChar char="Ø"/>
            </a:pPr>
            <a:r>
              <a:rPr lang="nb-NO" dirty="0" smtClean="0"/>
              <a:t>bevare </a:t>
            </a:r>
            <a:r>
              <a:rPr lang="nb-NO" dirty="0"/>
              <a:t>naturlandskap og kulturspor </a:t>
            </a:r>
            <a:r>
              <a:rPr lang="nb-NO" dirty="0" smtClean="0"/>
              <a:t>og utvikle nytt landskapet med </a:t>
            </a:r>
            <a:r>
              <a:rPr lang="nb-NO" dirty="0"/>
              <a:t>sikte på stor opplevelsesrikdom og estetiske </a:t>
            </a:r>
            <a:r>
              <a:rPr lang="nb-NO" dirty="0" smtClean="0"/>
              <a:t>kvaliteter </a:t>
            </a:r>
          </a:p>
          <a:p>
            <a:pPr lvl="3"/>
            <a:endParaRPr lang="nb-NO" dirty="0" smtClean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978" y="3658399"/>
            <a:ext cx="3372636" cy="2015677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5360" y="1518234"/>
            <a:ext cx="3400254" cy="188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6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0" name="Picture 4" descr="W4-mi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9225" y="0"/>
            <a:ext cx="9293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21" name="Title 1"/>
          <p:cNvSpPr>
            <a:spLocks/>
          </p:cNvSpPr>
          <p:nvPr/>
        </p:nvSpPr>
        <p:spPr bwMode="auto">
          <a:xfrm>
            <a:off x="642938" y="0"/>
            <a:ext cx="7772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>
            <a:prstTxWarp prst="textNoShape">
              <a:avLst/>
            </a:prstTxWarp>
          </a:bodyPr>
          <a:lstStyle/>
          <a:p>
            <a:pPr algn="ctr" defTabSz="912813"/>
            <a:endParaRPr lang="en-GB" sz="3600" b="1">
              <a:solidFill>
                <a:schemeClr val="tx2"/>
              </a:solidFill>
              <a:latin typeface="Calibri" pitchFamily="-112" charset="0"/>
            </a:endParaRPr>
          </a:p>
        </p:txBody>
      </p:sp>
      <p:sp>
        <p:nvSpPr>
          <p:cNvPr id="188422" name="Rectangle 5"/>
          <p:cNvSpPr>
            <a:spLocks noChangeArrowheads="1"/>
          </p:cNvSpPr>
          <p:nvPr/>
        </p:nvSpPr>
        <p:spPr bwMode="auto">
          <a:xfrm>
            <a:off x="357188" y="1428750"/>
            <a:ext cx="71437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endParaRPr lang="en-GB">
              <a:solidFill>
                <a:schemeClr val="accent2"/>
              </a:solidFill>
              <a:latin typeface="Verdana" pitchFamily="-112" charset="0"/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188423" name="Text Box 7"/>
          <p:cNvSpPr txBox="1">
            <a:spLocks noChangeArrowheads="1"/>
          </p:cNvSpPr>
          <p:nvPr/>
        </p:nvSpPr>
        <p:spPr bwMode="auto">
          <a:xfrm>
            <a:off x="323850" y="333375"/>
            <a:ext cx="8137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b-NO" sz="3600" b="1" dirty="0" smtClean="0">
                <a:solidFill>
                  <a:schemeClr val="tx2"/>
                </a:solidFill>
              </a:rPr>
              <a:t>Miljømål forurensning og utslipp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188424" name="Text Box 8"/>
          <p:cNvSpPr txBox="1">
            <a:spLocks noChangeArrowheads="1"/>
          </p:cNvSpPr>
          <p:nvPr/>
        </p:nvSpPr>
        <p:spPr bwMode="auto">
          <a:xfrm>
            <a:off x="0" y="2852738"/>
            <a:ext cx="766762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GB" sz="2200">
              <a:latin typeface="Arial" pitchFamily="-112" charset="0"/>
            </a:endParaRPr>
          </a:p>
          <a:p>
            <a:endParaRPr lang="en-GB" sz="2200">
              <a:latin typeface="Arial" pitchFamily="-112" charset="0"/>
            </a:endParaRPr>
          </a:p>
          <a:p>
            <a:endParaRPr lang="en-GB" sz="2200">
              <a:latin typeface="Arial" pitchFamily="-112" charset="0"/>
            </a:endParaRPr>
          </a:p>
        </p:txBody>
      </p:sp>
      <p:sp>
        <p:nvSpPr>
          <p:cNvPr id="188425" name="Rectangle 9"/>
          <p:cNvSpPr>
            <a:spLocks noChangeArrowheads="1"/>
          </p:cNvSpPr>
          <p:nvPr/>
        </p:nvSpPr>
        <p:spPr bwMode="auto">
          <a:xfrm>
            <a:off x="-484906" y="1112762"/>
            <a:ext cx="539506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828800" lvl="3" indent="-457200">
              <a:buFont typeface="Wingdings" charset="2"/>
              <a:buChar char="Ø"/>
            </a:pPr>
            <a:r>
              <a:rPr lang="nb-NO" dirty="0"/>
              <a:t>fjerne forurensninger som utgjør en miljøtrussel eller er i </a:t>
            </a:r>
            <a:r>
              <a:rPr lang="nb-NO" dirty="0" err="1"/>
              <a:t>konﬂikt</a:t>
            </a:r>
            <a:r>
              <a:rPr lang="nb-NO" dirty="0"/>
              <a:t> med fremtidig bruk av området </a:t>
            </a:r>
            <a:endParaRPr lang="nb-NO" dirty="0" smtClean="0"/>
          </a:p>
          <a:p>
            <a:pPr marL="1828800" lvl="3" indent="-457200">
              <a:buFont typeface="Wingdings" charset="2"/>
              <a:buChar char="Ø"/>
            </a:pPr>
            <a:r>
              <a:rPr lang="nb-NO" dirty="0" smtClean="0"/>
              <a:t>begrense nye utslipp</a:t>
            </a:r>
          </a:p>
          <a:p>
            <a:pPr marL="1828800" lvl="3" indent="-457200">
              <a:buFont typeface="Wingdings" charset="2"/>
              <a:buChar char="Ø"/>
            </a:pPr>
            <a:r>
              <a:rPr lang="nb-NO" dirty="0" smtClean="0"/>
              <a:t>stasjonære </a:t>
            </a:r>
            <a:r>
              <a:rPr lang="nb-NO" dirty="0"/>
              <a:t>utslipp av klimagasser fra Fornebu skal, målt per innbygger og arbeidsplass, holdes under </a:t>
            </a:r>
            <a:r>
              <a:rPr lang="nb-NO" dirty="0" smtClean="0"/>
              <a:t>landsgjennomsnittet </a:t>
            </a:r>
          </a:p>
          <a:p>
            <a:pPr marL="1828800" lvl="3" indent="-457200">
              <a:buFont typeface="Wingdings" charset="2"/>
              <a:buChar char="Ø"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7650" y="3744252"/>
            <a:ext cx="3015521" cy="226164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2725" y="1222171"/>
            <a:ext cx="3010446" cy="225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1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ndard utforming">
  <a:themeElements>
    <a:clrScheme name="Standard utformin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 utforming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i">
  <a:themeElements>
    <a:clrScheme name="S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ti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353</Words>
  <Application>Microsoft Office PowerPoint</Application>
  <PresentationFormat>Skjermfremvisning (4:3)</PresentationFormat>
  <Paragraphs>149</Paragraphs>
  <Slides>17</Slides>
  <Notes>17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17</vt:i4>
      </vt:variant>
    </vt:vector>
  </HeadingPairs>
  <TitlesOfParts>
    <vt:vector size="28" baseType="lpstr">
      <vt:lpstr>ＭＳ Ｐゴシック</vt:lpstr>
      <vt:lpstr>Arial</vt:lpstr>
      <vt:lpstr>Calibri</vt:lpstr>
      <vt:lpstr>Franklin Gothic Book</vt:lpstr>
      <vt:lpstr>Franklin Gothic Medium</vt:lpstr>
      <vt:lpstr>Times New Roman</vt:lpstr>
      <vt:lpstr>Verdana</vt:lpstr>
      <vt:lpstr>Wingdings</vt:lpstr>
      <vt:lpstr>Wingdings 2</vt:lpstr>
      <vt:lpstr>Standard utforming</vt:lpstr>
      <vt:lpstr>Sti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Statsbygg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bfh</dc:creator>
  <cp:lastModifiedBy>Beate Folkestad Habhab</cp:lastModifiedBy>
  <cp:revision>187</cp:revision>
  <cp:lastPrinted>2018-05-02T18:54:01Z</cp:lastPrinted>
  <dcterms:created xsi:type="dcterms:W3CDTF">2018-05-01T09:53:48Z</dcterms:created>
  <dcterms:modified xsi:type="dcterms:W3CDTF">2018-06-22T10:06:37Z</dcterms:modified>
</cp:coreProperties>
</file>