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312" r:id="rId4"/>
    <p:sldId id="281" r:id="rId5"/>
    <p:sldId id="258" r:id="rId6"/>
    <p:sldId id="290" r:id="rId7"/>
    <p:sldId id="261" r:id="rId8"/>
    <p:sldId id="263" r:id="rId9"/>
    <p:sldId id="262" r:id="rId10"/>
    <p:sldId id="311" r:id="rId11"/>
    <p:sldId id="303" r:id="rId12"/>
    <p:sldId id="308" r:id="rId13"/>
    <p:sldId id="305" r:id="rId14"/>
    <p:sldId id="310" r:id="rId15"/>
    <p:sldId id="306" r:id="rId16"/>
    <p:sldId id="309" r:id="rId17"/>
    <p:sldId id="278" r:id="rId18"/>
    <p:sldId id="279" r:id="rId19"/>
    <p:sldId id="295" r:id="rId20"/>
    <p:sldId id="297" r:id="rId21"/>
    <p:sldId id="298" r:id="rId22"/>
    <p:sldId id="300" r:id="rId23"/>
    <p:sldId id="301" r:id="rId24"/>
    <p:sldId id="299" r:id="rId25"/>
    <p:sldId id="302" r:id="rId26"/>
    <p:sldId id="286" r:id="rId27"/>
    <p:sldId id="273" r:id="rId28"/>
    <p:sldId id="287" r:id="rId29"/>
    <p:sldId id="276" r:id="rId30"/>
    <p:sldId id="294" r:id="rId31"/>
  </p:sldIdLst>
  <p:sldSz cx="9144000" cy="6858000" type="screen4x3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8" autoAdjust="0"/>
    <p:restoredTop sz="94660"/>
  </p:normalViewPr>
  <p:slideViewPr>
    <p:cSldViewPr>
      <p:cViewPr>
        <p:scale>
          <a:sx n="50" d="100"/>
          <a:sy n="50" d="100"/>
        </p:scale>
        <p:origin x="1760" y="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han-Ditlef%20Martens\AppData\Roaming\Microsoft\Excel\Diagrammer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/>
                      <a:t>Utviklingskostnad </a:t>
                    </a:r>
                    <a:r>
                      <a:rPr lang="en-US" dirty="0"/>
                      <a:t>og </a:t>
                    </a:r>
                    <a:r>
                      <a:rPr lang="en-US" dirty="0" err="1"/>
                      <a:t>profitt</a:t>
                    </a:r>
                    <a:r>
                      <a:rPr lang="en-US" dirty="0"/>
                      <a:t>
40 %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24-4106-B774-DCA238B1194D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800"/>
                  </a:pPr>
                  <a:endParaRPr lang="nb-N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E24-4106-B774-DCA238B119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nb-N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'Ark1'!$G$3:$G$8</c:f>
              <c:strCache>
                <c:ptCount val="6"/>
                <c:pt idx="0">
                  <c:v>Utviklingskostnader og profitt</c:v>
                </c:pt>
                <c:pt idx="1">
                  <c:v>Byggekostnader</c:v>
                </c:pt>
                <c:pt idx="2">
                  <c:v>Merverdiavgift</c:v>
                </c:pt>
                <c:pt idx="3">
                  <c:v>Tomtekostnader</c:v>
                </c:pt>
                <c:pt idx="4">
                  <c:v>Salg og finansiering</c:v>
                </c:pt>
                <c:pt idx="5">
                  <c:v>Utomhusanlegg</c:v>
                </c:pt>
              </c:strCache>
            </c:strRef>
          </c:cat>
          <c:val>
            <c:numRef>
              <c:f>'Ark1'!$H$3:$H$8</c:f>
              <c:numCache>
                <c:formatCode>General</c:formatCode>
                <c:ptCount val="6"/>
                <c:pt idx="0">
                  <c:v>40</c:v>
                </c:pt>
                <c:pt idx="1">
                  <c:v>35</c:v>
                </c:pt>
                <c:pt idx="2">
                  <c:v>8</c:v>
                </c:pt>
                <c:pt idx="3">
                  <c:v>9</c:v>
                </c:pt>
                <c:pt idx="4">
                  <c:v>6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24-4106-B774-DCA238B1194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9B4A78D-9B08-4CCB-BB81-F2C358045A94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7FC7248-A7FB-40EE-9B4B-70E37F50FF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084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104A8-410C-47EC-ABD6-46EEB30DEDE9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77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104A8-410C-47EC-ABD6-46EEB30DEDE9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77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2C0C7-3A18-45AE-B2D4-C23CC9943EEB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677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922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619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692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505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713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710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818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102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342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809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838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324B3-7AA8-480D-8025-D84F40545F03}" type="datetimeFigureOut">
              <a:rPr lang="nb-NO" smtClean="0"/>
              <a:t>16.04.2019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28264-41A4-41BC-80DE-D1291E892A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918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7"/>
          <a:stretch/>
        </p:blipFill>
        <p:spPr>
          <a:xfrm>
            <a:off x="0" y="0"/>
            <a:ext cx="9145467" cy="5060731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323528" y="5229200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rgbClr val="FF0000"/>
                </a:solidFill>
              </a:rPr>
              <a:t>BULLBY– frokostmøte 13. mars kl. 0800 – 1030 </a:t>
            </a:r>
          </a:p>
          <a:p>
            <a:pPr algn="ctr"/>
            <a:r>
              <a:rPr lang="nb-NO" sz="2000" dirty="0"/>
              <a:t>Boligkvalitet og bomiljø </a:t>
            </a:r>
          </a:p>
          <a:p>
            <a:pPr algn="ctr"/>
            <a:endParaRPr lang="nb-NO" sz="2000" dirty="0"/>
          </a:p>
          <a:p>
            <a:pPr algn="ctr"/>
            <a:r>
              <a:rPr lang="nb-NO" sz="2000" dirty="0"/>
              <a:t>Av Johan-Ditlef Martens og Lene</a:t>
            </a:r>
            <a:r>
              <a:rPr lang="nb-NO" dirty="0"/>
              <a:t> Schmidt</a:t>
            </a:r>
          </a:p>
        </p:txBody>
      </p:sp>
    </p:spTree>
    <p:extLst>
      <p:ext uri="{BB962C8B-B14F-4D97-AF65-F5344CB8AC3E}">
        <p14:creationId xmlns:p14="http://schemas.microsoft.com/office/powerpoint/2010/main" val="786248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wexels pl.jpg">
            <a:extLst>
              <a:ext uri="{FF2B5EF4-FFF2-40B4-BE49-F238E27FC236}">
                <a16:creationId xmlns:a16="http://schemas.microsoft.com/office/drawing/2014/main" id="{1C699FEA-3219-4A12-B053-05C1EBA6B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4"/>
          <a:stretch/>
        </p:blipFill>
        <p:spPr bwMode="auto">
          <a:xfrm>
            <a:off x="0" y="10432"/>
            <a:ext cx="9144000" cy="684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B3A20B1-6BBF-4877-BEE2-6B7A4C5152C8}"/>
              </a:ext>
            </a:extLst>
          </p:cNvPr>
          <p:cNvSpPr txBox="1"/>
          <p:nvPr/>
        </p:nvSpPr>
        <p:spPr>
          <a:xfrm>
            <a:off x="196282" y="5805264"/>
            <a:ext cx="87514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>
                <a:solidFill>
                  <a:schemeClr val="bg1"/>
                </a:solidFill>
              </a:rPr>
              <a:t>De nye gråbeingårdene? </a:t>
            </a:r>
            <a:r>
              <a:rPr lang="nb-NO" sz="4400" dirty="0" err="1">
                <a:solidFill>
                  <a:schemeClr val="bg1"/>
                </a:solidFill>
              </a:rPr>
              <a:t>Wexels</a:t>
            </a:r>
            <a:r>
              <a:rPr lang="nb-NO" sz="4400" dirty="0">
                <a:solidFill>
                  <a:schemeClr val="bg1"/>
                </a:solidFill>
              </a:rPr>
              <a:t> plass</a:t>
            </a:r>
          </a:p>
        </p:txBody>
      </p:sp>
    </p:spTree>
    <p:extLst>
      <p:ext uri="{BB962C8B-B14F-4D97-AF65-F5344CB8AC3E}">
        <p14:creationId xmlns:p14="http://schemas.microsoft.com/office/powerpoint/2010/main" val="364537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opi av IMG_1338">
            <a:extLst>
              <a:ext uri="{FF2B5EF4-FFF2-40B4-BE49-F238E27FC236}">
                <a16:creationId xmlns:a16="http://schemas.microsoft.com/office/drawing/2014/main" id="{0C289D8B-251E-4909-8509-45DE5DF49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178"/>
            <a:ext cx="9144000" cy="685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EF0C46A-5C7F-4BEA-A10B-8D8D19651FC7}"/>
              </a:ext>
            </a:extLst>
          </p:cNvPr>
          <p:cNvSpPr txBox="1"/>
          <p:nvPr/>
        </p:nvSpPr>
        <p:spPr>
          <a:xfrm>
            <a:off x="193686" y="5218524"/>
            <a:ext cx="8756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</a:rPr>
              <a:t>Grønlandskvartalene. </a:t>
            </a:r>
          </a:p>
          <a:p>
            <a:r>
              <a:rPr lang="nb-NO" sz="3600" dirty="0">
                <a:solidFill>
                  <a:schemeClr val="bg1"/>
                </a:solidFill>
              </a:rPr>
              <a:t>Hva er problemet? . For høy tomteutnyttelse</a:t>
            </a:r>
          </a:p>
        </p:txBody>
      </p:sp>
    </p:spTree>
    <p:extLst>
      <p:ext uri="{BB962C8B-B14F-4D97-AF65-F5344CB8AC3E}">
        <p14:creationId xmlns:p14="http://schemas.microsoft.com/office/powerpoint/2010/main" val="361919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ett by Trondheim juni 2007 064">
            <a:extLst>
              <a:ext uri="{FF2B5EF4-FFF2-40B4-BE49-F238E27FC236}">
                <a16:creationId xmlns:a16="http://schemas.microsoft.com/office/drawing/2014/main" id="{84E5339A-363A-4152-A26C-0E18A5B60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4"/>
          <a:stretch/>
        </p:blipFill>
        <p:spPr bwMode="auto">
          <a:xfrm>
            <a:off x="1642221" y="-67200"/>
            <a:ext cx="5428059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47EB4DE-55D6-4052-AD30-E005CA48DC2B}"/>
              </a:ext>
            </a:extLst>
          </p:cNvPr>
          <p:cNvSpPr txBox="1"/>
          <p:nvPr/>
        </p:nvSpPr>
        <p:spPr>
          <a:xfrm>
            <a:off x="1642221" y="6230680"/>
            <a:ext cx="5354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</a:rPr>
              <a:t>Nedre Elvehavn, Trondheim</a:t>
            </a:r>
          </a:p>
        </p:txBody>
      </p:sp>
    </p:spTree>
    <p:extLst>
      <p:ext uri="{BB962C8B-B14F-4D97-AF65-F5344CB8AC3E}">
        <p14:creationId xmlns:p14="http://schemas.microsoft.com/office/powerpoint/2010/main" val="243450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Trondheim 27.06.07 Jons bilder 123.jpg">
            <a:extLst>
              <a:ext uri="{FF2B5EF4-FFF2-40B4-BE49-F238E27FC236}">
                <a16:creationId xmlns:a16="http://schemas.microsoft.com/office/drawing/2014/main" id="{109AE124-031D-4BF6-8F2B-A0A82F474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9112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2A534D0-D201-44B0-8158-BC8D24A5611E}"/>
              </a:ext>
            </a:extLst>
          </p:cNvPr>
          <p:cNvSpPr txBox="1"/>
          <p:nvPr/>
        </p:nvSpPr>
        <p:spPr>
          <a:xfrm>
            <a:off x="3122612" y="5747896"/>
            <a:ext cx="1819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/>
              <a:t>Innsyn</a:t>
            </a:r>
          </a:p>
        </p:txBody>
      </p:sp>
    </p:spTree>
    <p:extLst>
      <p:ext uri="{BB962C8B-B14F-4D97-AF65-F5344CB8AC3E}">
        <p14:creationId xmlns:p14="http://schemas.microsoft.com/office/powerpoint/2010/main" val="265829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IMG3382">
            <a:extLst>
              <a:ext uri="{FF2B5EF4-FFF2-40B4-BE49-F238E27FC236}">
                <a16:creationId xmlns:a16="http://schemas.microsoft.com/office/drawing/2014/main" id="{17D2FFA6-7549-4530-9B82-C45AD9648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85" y="0"/>
            <a:ext cx="38588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E960B2E-96BD-48CE-824C-D63D2CFF24B1}"/>
              </a:ext>
            </a:extLst>
          </p:cNvPr>
          <p:cNvSpPr txBox="1"/>
          <p:nvPr/>
        </p:nvSpPr>
        <p:spPr>
          <a:xfrm>
            <a:off x="2995934" y="5445224"/>
            <a:ext cx="434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</a:rPr>
              <a:t>Lite sol og dagslys i boligen</a:t>
            </a:r>
          </a:p>
        </p:txBody>
      </p:sp>
    </p:spTree>
    <p:extLst>
      <p:ext uri="{BB962C8B-B14F-4D97-AF65-F5344CB8AC3E}">
        <p14:creationId xmlns:p14="http://schemas.microsoft.com/office/powerpoint/2010/main" val="3541764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IMG3065">
            <a:extLst>
              <a:ext uri="{FF2B5EF4-FFF2-40B4-BE49-F238E27FC236}">
                <a16:creationId xmlns:a16="http://schemas.microsoft.com/office/drawing/2014/main" id="{F0DD6A97-3D90-4328-8E22-0CE145A51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55" y="0"/>
            <a:ext cx="6973491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2D1280F-F50F-4A2D-A787-EAA0D7C09563}"/>
              </a:ext>
            </a:extLst>
          </p:cNvPr>
          <p:cNvSpPr txBox="1"/>
          <p:nvPr/>
        </p:nvSpPr>
        <p:spPr>
          <a:xfrm>
            <a:off x="1207511" y="5457792"/>
            <a:ext cx="6565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>
                <a:solidFill>
                  <a:schemeClr val="bg1"/>
                </a:solidFill>
              </a:rPr>
              <a:t>. Utrivelig miljø og lite grønt</a:t>
            </a:r>
          </a:p>
        </p:txBody>
      </p:sp>
    </p:spTree>
    <p:extLst>
      <p:ext uri="{BB962C8B-B14F-4D97-AF65-F5344CB8AC3E}">
        <p14:creationId xmlns:p14="http://schemas.microsoft.com/office/powerpoint/2010/main" val="3505515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IMG2782">
            <a:extLst>
              <a:ext uri="{FF2B5EF4-FFF2-40B4-BE49-F238E27FC236}">
                <a16:creationId xmlns:a16="http://schemas.microsoft.com/office/drawing/2014/main" id="{115DBB78-C38C-42F7-970F-6186C8C1F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2" y="1587"/>
            <a:ext cx="7017525" cy="701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3A134C6-CEED-4E06-9AD2-9D0D70C2E3AF}"/>
              </a:ext>
            </a:extLst>
          </p:cNvPr>
          <p:cNvSpPr txBox="1"/>
          <p:nvPr/>
        </p:nvSpPr>
        <p:spPr>
          <a:xfrm>
            <a:off x="1115616" y="5373216"/>
            <a:ext cx="6826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</a:rPr>
              <a:t> Ingen sol på uteplassen. Midtsommer kl. 1700</a:t>
            </a:r>
          </a:p>
        </p:txBody>
      </p:sp>
    </p:spTree>
    <p:extLst>
      <p:ext uri="{BB962C8B-B14F-4D97-AF65-F5344CB8AC3E}">
        <p14:creationId xmlns:p14="http://schemas.microsoft.com/office/powerpoint/2010/main" val="65763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67544" y="188640"/>
            <a:ext cx="8511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rgbClr val="FF0000"/>
                </a:solidFill>
              </a:rPr>
              <a:t>Vertikalt klasseskille</a:t>
            </a:r>
          </a:p>
          <a:p>
            <a:pPr algn="ctr"/>
            <a:r>
              <a:rPr lang="nb-NO" sz="2400" dirty="0"/>
              <a:t>Små mørke (rimelige) leiligheter i bunn</a:t>
            </a:r>
          </a:p>
          <a:p>
            <a:pPr algn="ctr"/>
            <a:r>
              <a:rPr lang="nb-NO" sz="2400" dirty="0"/>
              <a:t>Lyse store dyre på toppen</a:t>
            </a:r>
          </a:p>
        </p:txBody>
      </p:sp>
      <p:pic>
        <p:nvPicPr>
          <p:cNvPr id="1027" name="Picture 3" descr="C:\Users\Johan-Ditlef Martens\Documents\Dokumenter JDM\Hva er en god bolig\Foredrag og artikler\Bilder\DSC_02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7"/>
          <a:stretch/>
        </p:blipFill>
        <p:spPr bwMode="auto">
          <a:xfrm>
            <a:off x="467544" y="1916832"/>
            <a:ext cx="8456780" cy="45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73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28180" y="40972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rgbClr val="FF0000"/>
                </a:solidFill>
              </a:rPr>
              <a:t>Det er mulig</a:t>
            </a:r>
          </a:p>
        </p:txBody>
      </p:sp>
      <p:pic>
        <p:nvPicPr>
          <p:cNvPr id="1026" name="Picture 2" descr="C:\Users\Johan-Ditlef Martens\Documents\Dokumenter JDM\Hva er en god bolig\Boka - Bildene\1980-2017\6.83-Gønland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0" y="836712"/>
            <a:ext cx="8765205" cy="57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95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0" y="188640"/>
            <a:ext cx="8927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rgbClr val="FF0000"/>
                </a:solidFill>
              </a:rPr>
              <a:t>Boligens planløsning</a:t>
            </a:r>
          </a:p>
          <a:p>
            <a:pPr algn="ctr"/>
            <a:r>
              <a:rPr lang="nb-NO" sz="2800" dirty="0"/>
              <a:t>Fra faglige standarder til marked</a:t>
            </a:r>
          </a:p>
        </p:txBody>
      </p:sp>
      <p:pic>
        <p:nvPicPr>
          <p:cNvPr id="1026" name="Picture 2" descr="C:\Users\Johan-Ditlef Martens\Documents\Dokumenter JDM\Hva er en god bolig\Boka - Bildene\Avsluttende kapittel\Mønsterpl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1207" r="5846"/>
          <a:stretch/>
        </p:blipFill>
        <p:spPr bwMode="auto">
          <a:xfrm>
            <a:off x="245660" y="1361079"/>
            <a:ext cx="3794077" cy="438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han-Ditlef Martens\Documents\Dokumenter JDM\Hva er en god bolig\Boka - Bildene\Avsluttende kapittel\Svennar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" b="30943"/>
          <a:stretch/>
        </p:blipFill>
        <p:spPr bwMode="auto">
          <a:xfrm>
            <a:off x="4139952" y="1357558"/>
            <a:ext cx="1934606" cy="43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935088" y="602128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/>
              <a:t>Norges Byggforskningsinstitutt og Husbankens krav</a:t>
            </a:r>
          </a:p>
          <a:p>
            <a:pPr algn="ctr"/>
            <a:r>
              <a:rPr lang="nb-NO" dirty="0"/>
              <a:t>Romdimensjonerende møbelmål, nøytrale adkomster og flere oppholdssoner</a:t>
            </a:r>
          </a:p>
        </p:txBody>
      </p:sp>
      <p:pic>
        <p:nvPicPr>
          <p:cNvPr id="6" name="Picture 2" descr="C:\Users\Johan-Ditlef Martens\Documents\Dokumenter JDM\Hva er en god bolig\Boka - Bildene\Innledende kapittel\1.3-Røakollen-Pl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5" r="4245" b="15934"/>
          <a:stretch/>
        </p:blipFill>
        <p:spPr bwMode="auto">
          <a:xfrm>
            <a:off x="6300192" y="1772816"/>
            <a:ext cx="2434677" cy="310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901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ohan-Ditlef Martens\Documents\Dokumenter JDM\Hva er en god bolig\Boka - Bildene\Innledende kapittel\1.5- Grønland I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38534" r="12639" b="2572"/>
          <a:stretch/>
        </p:blipFill>
        <p:spPr bwMode="auto">
          <a:xfrm>
            <a:off x="335927" y="1115120"/>
            <a:ext cx="4099034" cy="445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201579" y="332656"/>
            <a:ext cx="4564377" cy="504056"/>
          </a:xfrm>
        </p:spPr>
        <p:txBody>
          <a:bodyPr>
            <a:noAutofit/>
          </a:bodyPr>
          <a:lstStyle/>
          <a:p>
            <a:pPr algn="l"/>
            <a:r>
              <a:rPr lang="nb-NO" sz="3600" dirty="0">
                <a:solidFill>
                  <a:srgbClr val="FF0000"/>
                </a:solidFill>
              </a:rPr>
              <a:t>1. Bomiljø og uterom</a:t>
            </a:r>
          </a:p>
        </p:txBody>
      </p:sp>
      <p:sp>
        <p:nvSpPr>
          <p:cNvPr id="8" name="Rektangel 7"/>
          <p:cNvSpPr/>
          <p:nvPr/>
        </p:nvSpPr>
        <p:spPr>
          <a:xfrm>
            <a:off x="5292080" y="332656"/>
            <a:ext cx="2765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dirty="0">
                <a:solidFill>
                  <a:srgbClr val="FF0000"/>
                </a:solidFill>
              </a:rPr>
              <a:t>2. Boligplaner</a:t>
            </a:r>
            <a:endParaRPr lang="nb-NO" sz="3600" dirty="0"/>
          </a:p>
        </p:txBody>
      </p:sp>
      <p:pic>
        <p:nvPicPr>
          <p:cNvPr id="9" name="Picture 2" descr="C:\Users\Johan-Ditlef Martens\Documents\Dokumenter JDM\Hva er en god bolig\Boka - Bildene\Innledende kapittel\1.3-Røakollen-Pl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5" r="4245" b="15934"/>
          <a:stretch/>
        </p:blipFill>
        <p:spPr bwMode="auto">
          <a:xfrm>
            <a:off x="4777223" y="1268760"/>
            <a:ext cx="3488745" cy="44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2483768" y="5975432"/>
            <a:ext cx="386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/>
              <a:t>3. Økonomiske premisser</a:t>
            </a:r>
          </a:p>
        </p:txBody>
      </p:sp>
    </p:spTree>
    <p:extLst>
      <p:ext uri="{BB962C8B-B14F-4D97-AF65-F5344CB8AC3E}">
        <p14:creationId xmlns:p14="http://schemas.microsoft.com/office/powerpoint/2010/main" val="3640524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180528" y="2996952"/>
            <a:ext cx="9505056" cy="908720"/>
          </a:xfrm>
        </p:spPr>
        <p:txBody>
          <a:bodyPr>
            <a:normAutofit fontScale="90000"/>
          </a:bodyPr>
          <a:lstStyle/>
          <a:p>
            <a:pPr algn="l"/>
            <a:br>
              <a:rPr lang="nb-NO" sz="3600" dirty="0">
                <a:solidFill>
                  <a:srgbClr val="FF0000"/>
                </a:solidFill>
              </a:rPr>
            </a:br>
            <a:br>
              <a:rPr lang="nb-NO" sz="4000" b="1" dirty="0">
                <a:solidFill>
                  <a:srgbClr val="FF0000"/>
                </a:solidFill>
              </a:rPr>
            </a:br>
            <a:br>
              <a:rPr lang="nb-NO" sz="4000" b="1" dirty="0">
                <a:solidFill>
                  <a:srgbClr val="FF0000"/>
                </a:solidFill>
              </a:rPr>
            </a:br>
            <a:endParaRPr lang="nb-NO" sz="2800" dirty="0">
              <a:solidFill>
                <a:srgbClr val="002060"/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216694" y="6093295"/>
            <a:ext cx="892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rgbClr val="FF0000"/>
                </a:solidFill>
              </a:rPr>
              <a:t>Rasjonelle fornuftige planer</a:t>
            </a:r>
          </a:p>
        </p:txBody>
      </p:sp>
      <p:pic>
        <p:nvPicPr>
          <p:cNvPr id="8194" name="Picture 2" descr="C:\Users\Johan-Ditlef Martens\Documents\Dokumenter JDM\Hva er en god bolig\Boka - Bildene\1940-1980\5.88-Bakkehaugen-pl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90119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32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11560" y="188640"/>
            <a:ext cx="792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solidFill>
                  <a:srgbClr val="FF0000"/>
                </a:solidFill>
              </a:rPr>
              <a:t>Gradvis forbedringer</a:t>
            </a:r>
          </a:p>
          <a:p>
            <a:pPr algn="ctr"/>
            <a:r>
              <a:rPr lang="nb-NO" sz="2800" dirty="0"/>
              <a:t>Så langt kom vi</a:t>
            </a:r>
          </a:p>
        </p:txBody>
      </p:sp>
      <p:pic>
        <p:nvPicPr>
          <p:cNvPr id="5122" name="Picture 2" descr="C:\Users\Johan-Ditlef Martens\Documents\Dokumenter JDM\Hva er en god bolig\Boka - Bildene\1940-1980\5.107-Lysejord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7" b="1334"/>
          <a:stretch/>
        </p:blipFill>
        <p:spPr bwMode="auto">
          <a:xfrm>
            <a:off x="182542" y="1385345"/>
            <a:ext cx="4224719" cy="50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ohan-Ditlef Martens\Documents\Dokumenter JDM\Hva er en god bolig\Boka - Bildene\1940-1980\5.110-Lysejordet pl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5" t="-1060" r="-231" b="1060"/>
          <a:stretch/>
        </p:blipFill>
        <p:spPr bwMode="auto">
          <a:xfrm>
            <a:off x="4770184" y="1316124"/>
            <a:ext cx="424826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955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41510" y="476672"/>
            <a:ext cx="8511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rgbClr val="FF0000"/>
                </a:solidFill>
              </a:rPr>
              <a:t>Redusert areal- og planstandard fra år 2000</a:t>
            </a:r>
          </a:p>
        </p:txBody>
      </p:sp>
      <p:pic>
        <p:nvPicPr>
          <p:cNvPr id="5" name="Picture 4" descr="C:\Users\Johan-Ditlef Martens\Documents\Dokumenter JDM\Hva er en god bolig\Siste dokumenter\Eksemplene\1981 - 2015\Løren\Lørenporten\3-rom 52 m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9"/>
          <a:stretch/>
        </p:blipFill>
        <p:spPr bwMode="auto">
          <a:xfrm>
            <a:off x="200056" y="1916832"/>
            <a:ext cx="3877428" cy="37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4427984" y="1916832"/>
            <a:ext cx="4524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Trange rom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Stuen som gjennomgansgangsrom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Mørkt kjøkken og færre oppholdssoner (for barn)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Lite eller ingen bodplass/oppbevaring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Mye flytting, barn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Slitsomt hverdagsliv og konfliktskapende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Bolig som investeringsobjekt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Utleie og Airbnb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Ustabile bomiljøer</a:t>
            </a:r>
          </a:p>
        </p:txBody>
      </p:sp>
    </p:spTree>
    <p:extLst>
      <p:ext uri="{BB962C8B-B14F-4D97-AF65-F5344CB8AC3E}">
        <p14:creationId xmlns:p14="http://schemas.microsoft.com/office/powerpoint/2010/main" val="2216132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7011" y="55695"/>
            <a:ext cx="8676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rgbClr val="FF0000"/>
                </a:solidFill>
              </a:rPr>
              <a:t>Romslige boliger med soner for barn og lek</a:t>
            </a:r>
          </a:p>
          <a:p>
            <a:pPr algn="ctr"/>
            <a:r>
              <a:rPr lang="nb-NO" sz="2400" dirty="0"/>
              <a:t>Romsås 1969-73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dirty="0"/>
          </a:p>
        </p:txBody>
      </p:sp>
      <p:pic>
        <p:nvPicPr>
          <p:cNvPr id="1026" name="Picture 2" descr="C:\Users\Johan-Ditlef Martens\Documents\Dokumenter JDM\Hva er en god bolig\Boka - Bildene\1940-1980\5.104-Romsåsplan-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38" y="969871"/>
            <a:ext cx="7093045" cy="591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204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827584" y="1268760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Stortingets kommunal- og miljøvernkomité 1974:</a:t>
            </a:r>
          </a:p>
          <a:p>
            <a:r>
              <a:rPr lang="nb-NO" sz="2400" dirty="0"/>
              <a:t>”to rom og kjøkken er et rimelig krav</a:t>
            </a:r>
          </a:p>
          <a:p>
            <a:r>
              <a:rPr lang="nb-NO" sz="2400" dirty="0"/>
              <a:t>til bolig for voksne enslige».</a:t>
            </a:r>
          </a:p>
        </p:txBody>
      </p:sp>
      <p:sp>
        <p:nvSpPr>
          <p:cNvPr id="7" name="Rektangel 6"/>
          <p:cNvSpPr/>
          <p:nvPr/>
        </p:nvSpPr>
        <p:spPr>
          <a:xfrm>
            <a:off x="827584" y="2688279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Stortingsmelding nr.  12 (1981-82): </a:t>
            </a:r>
          </a:p>
          <a:p>
            <a:r>
              <a:rPr lang="nb-NO" sz="2400" dirty="0"/>
              <a:t>Alle etablerte husstander – herunder enslige  voksne – bør kunne ha en bolig på minst to rom og kjøkken.</a:t>
            </a:r>
          </a:p>
          <a:p>
            <a:endParaRPr lang="nb-NO" sz="2400" dirty="0"/>
          </a:p>
          <a:p>
            <a:r>
              <a:rPr lang="nb-NO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Husbanken</a:t>
            </a:r>
            <a:r>
              <a:rPr lang="nb-NO" sz="2400" dirty="0"/>
              <a:t> definerte denne til å ligge på minimum 50-55 m2</a:t>
            </a:r>
          </a:p>
          <a:p>
            <a:endParaRPr lang="nb-NO" sz="2400" dirty="0"/>
          </a:p>
          <a:p>
            <a:r>
              <a:rPr lang="nb-NO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Oslo kommune </a:t>
            </a:r>
            <a:r>
              <a:rPr lang="nb-NO" sz="2400" dirty="0"/>
              <a:t>hadde forbud mot bygging av ettrommere fra 1985 til 2004. </a:t>
            </a:r>
          </a:p>
        </p:txBody>
      </p:sp>
    </p:spTree>
    <p:extLst>
      <p:ext uri="{BB962C8B-B14F-4D97-AF65-F5344CB8AC3E}">
        <p14:creationId xmlns:p14="http://schemas.microsoft.com/office/powerpoint/2010/main" val="2312888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 txBox="1">
            <a:spLocks/>
          </p:cNvSpPr>
          <p:nvPr/>
        </p:nvSpPr>
        <p:spPr>
          <a:xfrm>
            <a:off x="-216024" y="55696"/>
            <a:ext cx="936002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>
                <a:solidFill>
                  <a:srgbClr val="FF0000"/>
                </a:solidFill>
              </a:rPr>
              <a:t>50 m2 i 1980, 35 m2 i 2017.</a:t>
            </a:r>
          </a:p>
          <a:p>
            <a:r>
              <a:rPr lang="nb-NO" sz="3200" dirty="0">
                <a:solidFill>
                  <a:srgbClr val="FF0000"/>
                </a:solidFill>
              </a:rPr>
              <a:t>15 m2 mindre – Samme pris (eller mer)</a:t>
            </a:r>
          </a:p>
        </p:txBody>
      </p:sp>
      <p:pic>
        <p:nvPicPr>
          <p:cNvPr id="7" name="Picture 4" descr="2-romm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4" r="7037" b="31514"/>
          <a:stretch/>
        </p:blipFill>
        <p:spPr>
          <a:xfrm>
            <a:off x="716709" y="1412776"/>
            <a:ext cx="7875585" cy="44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481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an-Ditlef Martens\Documents\Dokumenter JDM\Hva er en god bolig\Foredrag og artikler\Bilder\Sykepleierbol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77" y="1340768"/>
            <a:ext cx="5495533" cy="5184576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4" name="TekstSylinder 3"/>
          <p:cNvSpPr txBox="1"/>
          <p:nvPr/>
        </p:nvSpPr>
        <p:spPr>
          <a:xfrm>
            <a:off x="155823" y="188640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rgbClr val="FF0000"/>
                </a:solidFill>
              </a:rPr>
              <a:t>5 % av boligene i Oslo kan kjøpes av en sykepleier</a:t>
            </a:r>
          </a:p>
          <a:p>
            <a:pPr algn="ctr"/>
            <a:r>
              <a:rPr lang="nb-NO" sz="2000" dirty="0"/>
              <a:t>(Aftenposten 8. sept.)</a:t>
            </a:r>
          </a:p>
        </p:txBody>
      </p:sp>
      <p:sp>
        <p:nvSpPr>
          <p:cNvPr id="5" name="Rektangel 4"/>
          <p:cNvSpPr/>
          <p:nvPr/>
        </p:nvSpPr>
        <p:spPr>
          <a:xfrm>
            <a:off x="2088577" y="1340768"/>
            <a:ext cx="5495533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2285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-Ditlef Martens\Documents\Dokumenter JDM\Hva er en god bolig\Boka - Bildene\1980-2017\6.66-Fornebu-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19" y="1412776"/>
            <a:ext cx="482398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-216024" y="55696"/>
            <a:ext cx="936002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rgbClr val="FF0000"/>
                </a:solidFill>
              </a:rPr>
              <a:t>Har vi råd?</a:t>
            </a:r>
          </a:p>
          <a:p>
            <a:r>
              <a:rPr lang="nb-NO" sz="3200" dirty="0"/>
              <a:t>Liten sammenheng mellom pris og byggekostnader</a:t>
            </a:r>
          </a:p>
        </p:txBody>
      </p:sp>
      <p:pic>
        <p:nvPicPr>
          <p:cNvPr id="6146" name="Picture 2" descr="C:\Users\Johan-Ditlef Martens\Documents\Dokumenter JDM\Hva er en god bolig\Boka - Bildene\Avsluttende kapittel\Tatt ut\7.15-Prisutvik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" y="1391436"/>
            <a:ext cx="4080057" cy="350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763688" y="5229200"/>
            <a:ext cx="603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rgbClr val="FF0000"/>
                </a:solidFill>
              </a:rPr>
              <a:t>OBOS; 30 m2 til 3,3 mill.</a:t>
            </a:r>
          </a:p>
          <a:p>
            <a:pPr algn="ctr"/>
            <a:r>
              <a:rPr lang="nb-NO" sz="2400" dirty="0"/>
              <a:t>Det dobbelte av hva den koster å bygge.</a:t>
            </a:r>
          </a:p>
          <a:p>
            <a:pPr algn="ctr"/>
            <a:r>
              <a:rPr lang="nb-NO" sz="2400" dirty="0"/>
              <a:t>Tomt/grunnrenten avgjør</a:t>
            </a:r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014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55823" y="188640"/>
            <a:ext cx="9361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rgbClr val="FF0000"/>
                </a:solidFill>
              </a:rPr>
              <a:t>Byggekostnadene utgjør bare 35 % av prisen</a:t>
            </a:r>
          </a:p>
          <a:p>
            <a:pPr algn="ctr"/>
            <a:r>
              <a:rPr lang="nb-NO" sz="2400" dirty="0">
                <a:solidFill>
                  <a:srgbClr val="FF0000"/>
                </a:solidFill>
              </a:rPr>
              <a:t>Tomtekostnad og grunnrente det viktigste </a:t>
            </a: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365432"/>
              </p:ext>
            </p:extLst>
          </p:nvPr>
        </p:nvGraphicFramePr>
        <p:xfrm>
          <a:off x="911907" y="1142747"/>
          <a:ext cx="784887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3139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7488832" cy="720080"/>
          </a:xfrm>
        </p:spPr>
        <p:txBody>
          <a:bodyPr>
            <a:noAutofit/>
          </a:bodyPr>
          <a:lstStyle/>
          <a:p>
            <a:r>
              <a:rPr lang="nb-NO" sz="3600" b="1" dirty="0">
                <a:solidFill>
                  <a:srgbClr val="FF0000"/>
                </a:solidFill>
              </a:rPr>
              <a:t>Felleskap viktigere</a:t>
            </a:r>
          </a:p>
        </p:txBody>
      </p:sp>
      <p:pic>
        <p:nvPicPr>
          <p:cNvPr id="12293" name="Picture 5" descr="C:\Users\Johan-Ditlef Martens\Documents\Dokumenter JDM\Hva er en god bolig\Boka - Bildene\1980-2017\6.176-Vindmøllebaken interiø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/>
          <a:stretch/>
        </p:blipFill>
        <p:spPr bwMode="auto">
          <a:xfrm>
            <a:off x="4644008" y="1175970"/>
            <a:ext cx="418366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han-Ditlef Martens\Documents\Dokumenter JDM\Hva er en god bolig\Boka - Bildene\1980-2017\6.177-Vindmøllebakk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7"/>
          <a:stretch/>
        </p:blipFill>
        <p:spPr bwMode="auto">
          <a:xfrm>
            <a:off x="300177" y="1196752"/>
            <a:ext cx="4084699" cy="39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1043608" y="5373216"/>
            <a:ext cx="74888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>
                <a:solidFill>
                  <a:srgbClr val="FF0000"/>
                </a:solidFill>
              </a:rPr>
              <a:t>Vindmøllebakken, Stavanger</a:t>
            </a:r>
          </a:p>
          <a:p>
            <a:r>
              <a:rPr lang="nb-NO" sz="2800" dirty="0"/>
              <a:t>Sosialt og ressurssparende,</a:t>
            </a:r>
          </a:p>
          <a:p>
            <a:r>
              <a:rPr lang="nb-NO" sz="2800" dirty="0"/>
              <a:t>men skalkeskjul for redusert standard?</a:t>
            </a:r>
          </a:p>
        </p:txBody>
      </p:sp>
    </p:spTree>
    <p:extLst>
      <p:ext uri="{BB962C8B-B14F-4D97-AF65-F5344CB8AC3E}">
        <p14:creationId xmlns:p14="http://schemas.microsoft.com/office/powerpoint/2010/main" val="2840237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456022" y="31406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>
                <a:solidFill>
                  <a:srgbClr val="FF0000"/>
                </a:solidFill>
              </a:rPr>
              <a:t>Utearealer</a:t>
            </a:r>
          </a:p>
          <a:p>
            <a:r>
              <a:rPr lang="nb-NO" sz="3200" dirty="0"/>
              <a:t>        Gråbeingårdene – tur retur?</a:t>
            </a:r>
          </a:p>
        </p:txBody>
      </p:sp>
      <p:pic>
        <p:nvPicPr>
          <p:cNvPr id="5" name="Picture 2" descr="C:\Users\Bruker\AppData\Local\Microsoft\Windows\INetCache\Content.Outlook\DXZ3B50B\20161010_112225.jpg">
            <a:extLst>
              <a:ext uri="{FF2B5EF4-FFF2-40B4-BE49-F238E27FC236}">
                <a16:creationId xmlns:a16="http://schemas.microsoft.com/office/drawing/2014/main" id="{157E3224-BD51-40B5-9D46-DE1257002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658"/>
          <a:stretch/>
        </p:blipFill>
        <p:spPr>
          <a:xfrm rot="5400000">
            <a:off x="3976187" y="2069484"/>
            <a:ext cx="5454837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7"/>
          <a:stretch/>
        </p:blipFill>
        <p:spPr bwMode="auto">
          <a:xfrm>
            <a:off x="807951" y="1205272"/>
            <a:ext cx="3657600" cy="545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890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79512" y="620687"/>
            <a:ext cx="57046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b-NO" sz="2400" dirty="0">
              <a:solidFill>
                <a:srgbClr val="FF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nb-NO" sz="2400" dirty="0"/>
              <a:t>Skal barnefamilier og folk med midlere og lavere inntekter kunne bo i hele byen?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sz="2400" dirty="0"/>
              <a:t>Bør minste arealstandarden på 35 m2 på boliger økes, (for eksempel til 50 kvadratmeter?)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sz="2400" dirty="0"/>
              <a:t>Bør krav til sol på fasader og utearealer økes utover dagens praksis (for eksempel sol på halvparten av utearealene kl. 15.00 ved høst- og vårjevndøgn?)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sz="2400" dirty="0"/>
              <a:t>Bør det etableres en «tredje sektor» i boligmarkedet med pris- og omsetningskontrollerte boliger?</a:t>
            </a:r>
          </a:p>
        </p:txBody>
      </p:sp>
      <p:pic>
        <p:nvPicPr>
          <p:cNvPr id="1026" name="Picture 2" descr="C:\Users\Johan-Ditlef Martens\Documents\Dokumenter JDM\Hva er en god bolig\Boka - Bildene\Avsluttende kapittel\7.13- Utearealer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1" r="7289"/>
          <a:stretch/>
        </p:blipFill>
        <p:spPr bwMode="auto">
          <a:xfrm>
            <a:off x="5884132" y="999348"/>
            <a:ext cx="3248168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867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r="18797" b="8296"/>
          <a:stretch/>
        </p:blipFill>
        <p:spPr>
          <a:xfrm>
            <a:off x="539552" y="476672"/>
            <a:ext cx="8256408" cy="5976664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677459" y="692696"/>
            <a:ext cx="8190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1910 – 1930 </a:t>
            </a:r>
          </a:p>
          <a:p>
            <a:pPr algn="ctr"/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Kommunal boligpolitikk og styring</a:t>
            </a:r>
          </a:p>
        </p:txBody>
      </p:sp>
    </p:spTree>
    <p:extLst>
      <p:ext uri="{BB962C8B-B14F-4D97-AF65-F5344CB8AC3E}">
        <p14:creationId xmlns:p14="http://schemas.microsoft.com/office/powerpoint/2010/main" val="2426861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180528" y="2996952"/>
            <a:ext cx="9505056" cy="908720"/>
          </a:xfrm>
        </p:spPr>
        <p:txBody>
          <a:bodyPr>
            <a:normAutofit fontScale="90000"/>
          </a:bodyPr>
          <a:lstStyle/>
          <a:p>
            <a:pPr algn="l"/>
            <a:br>
              <a:rPr lang="nb-NO" sz="3600" dirty="0">
                <a:solidFill>
                  <a:srgbClr val="FF0000"/>
                </a:solidFill>
              </a:rPr>
            </a:br>
            <a:br>
              <a:rPr lang="nb-NO" sz="4000" b="1" dirty="0">
                <a:solidFill>
                  <a:srgbClr val="FF0000"/>
                </a:solidFill>
              </a:rPr>
            </a:br>
            <a:br>
              <a:rPr lang="nb-NO" sz="4000" b="1" dirty="0">
                <a:solidFill>
                  <a:srgbClr val="FF0000"/>
                </a:solidFill>
              </a:rPr>
            </a:br>
            <a:endParaRPr lang="nb-NO" sz="28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C:\Users\Johan-Ditlef Martens\Documents\Dokumenter JDM\Hva er en god bolig\Boka - Bildene\1980-2017\6.34-Linder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/>
          <a:stretch/>
        </p:blipFill>
        <p:spPr bwMode="auto">
          <a:xfrm>
            <a:off x="0" y="-14702"/>
            <a:ext cx="9232643" cy="68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308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180528" y="2996952"/>
            <a:ext cx="9505056" cy="908720"/>
          </a:xfrm>
        </p:spPr>
        <p:txBody>
          <a:bodyPr>
            <a:normAutofit fontScale="90000"/>
          </a:bodyPr>
          <a:lstStyle/>
          <a:p>
            <a:pPr algn="l"/>
            <a:br>
              <a:rPr lang="nb-NO" sz="3600" dirty="0">
                <a:solidFill>
                  <a:srgbClr val="FF0000"/>
                </a:solidFill>
              </a:rPr>
            </a:br>
            <a:br>
              <a:rPr lang="nb-NO" sz="4000" b="1" dirty="0">
                <a:solidFill>
                  <a:srgbClr val="FF0000"/>
                </a:solidFill>
              </a:rPr>
            </a:br>
            <a:br>
              <a:rPr lang="nb-NO" sz="4000" b="1" dirty="0">
                <a:solidFill>
                  <a:srgbClr val="FF0000"/>
                </a:solidFill>
              </a:rPr>
            </a:br>
            <a:endParaRPr lang="nb-NO" sz="2800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Users\Johan-Ditlef Martens\Documents\Dokumenter JDM\Hva er en god bolig\Boka - Bildene\1940-1980\5.70-Lambertseter-tu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3"/>
          <a:stretch/>
        </p:blipFill>
        <p:spPr bwMode="auto">
          <a:xfrm>
            <a:off x="-35860" y="188640"/>
            <a:ext cx="9068027" cy="501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300502" y="5485858"/>
            <a:ext cx="8927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rgbClr val="FF0000"/>
                </a:solidFill>
              </a:rPr>
              <a:t>1950-tallet: </a:t>
            </a:r>
            <a:r>
              <a:rPr lang="nb-NO" sz="2400" dirty="0">
                <a:solidFill>
                  <a:srgbClr val="FF0000"/>
                </a:solidFill>
              </a:rPr>
              <a:t>Boligtun, nærmiljø og lekeplassen var byggeklossen</a:t>
            </a:r>
          </a:p>
        </p:txBody>
      </p:sp>
    </p:spTree>
    <p:extLst>
      <p:ext uri="{BB962C8B-B14F-4D97-AF65-F5344CB8AC3E}">
        <p14:creationId xmlns:p14="http://schemas.microsoft.com/office/powerpoint/2010/main" val="4009023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Johan-Ditlef Martens\Documents\Dokumenter JDM\Hva er en god bolig\Foredrag og artikler\Barn\Ammeru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1260" cy="692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580112" y="1844824"/>
            <a:ext cx="3384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</a:rPr>
              <a:t>1960-1970-tallet:</a:t>
            </a:r>
          </a:p>
          <a:p>
            <a:r>
              <a:rPr lang="nb-NO" sz="3200" dirty="0">
                <a:solidFill>
                  <a:srgbClr val="FF0000"/>
                </a:solidFill>
              </a:rPr>
              <a:t>Oppgjør med høyhus både fra fagmiljøene og Husbanken.</a:t>
            </a:r>
          </a:p>
          <a:p>
            <a:endParaRPr lang="nb-NO" sz="3200" dirty="0">
              <a:solidFill>
                <a:srgbClr val="FF0000"/>
              </a:solidFill>
            </a:endParaRPr>
          </a:p>
          <a:p>
            <a:r>
              <a:rPr lang="nb-NO" sz="3200" dirty="0">
                <a:solidFill>
                  <a:srgbClr val="FF0000"/>
                </a:solidFill>
              </a:rPr>
              <a:t>Barn hovedargumentet</a:t>
            </a:r>
          </a:p>
        </p:txBody>
      </p:sp>
    </p:spTree>
    <p:extLst>
      <p:ext uri="{BB962C8B-B14F-4D97-AF65-F5344CB8AC3E}">
        <p14:creationId xmlns:p14="http://schemas.microsoft.com/office/powerpoint/2010/main" val="137372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691325" y="5877272"/>
            <a:ext cx="576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FF0000"/>
                </a:solidFill>
              </a:rPr>
              <a:t>Tett-Lav ble det nye idealet</a:t>
            </a:r>
          </a:p>
        </p:txBody>
      </p:sp>
      <p:pic>
        <p:nvPicPr>
          <p:cNvPr id="7170" name="Picture 2" descr="C:\Users\Johan-Ditlef Martens\Documents\Dokumenter JDM\Hva er en god bolig\Foredrag og artikler\Barn\Tet-La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2"/>
          <a:stretch/>
        </p:blipFill>
        <p:spPr bwMode="auto">
          <a:xfrm>
            <a:off x="0" y="-47474"/>
            <a:ext cx="9144000" cy="57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57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Johan-Ditlef Martens\Documents\Dokumenter JDM\Hva er en god bolig\Foredrag og artikler\Barn\6.47-Bakgård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91" y="34176"/>
            <a:ext cx="4554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4799901" y="188640"/>
            <a:ext cx="4024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Byfornyelsen åpnet opp for trygge lekeplasser sentralt i byen</a:t>
            </a:r>
          </a:p>
        </p:txBody>
      </p:sp>
      <p:pic>
        <p:nvPicPr>
          <p:cNvPr id="2050" name="Picture 2" descr="C:\Users\Johan-Ditlef Martens\Documents\Dokumenter JDM\Hva er en god bolig\Boka - Bildene\1980-2017\6.48-Bakgår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" b="11230"/>
          <a:stretch/>
        </p:blipFill>
        <p:spPr bwMode="auto">
          <a:xfrm>
            <a:off x="4799901" y="1772817"/>
            <a:ext cx="4344099" cy="51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090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3072</TotalTime>
  <Words>474</Words>
  <Application>Microsoft Office PowerPoint</Application>
  <PresentationFormat>Skjermfremvisning (4:3)</PresentationFormat>
  <Paragraphs>87</Paragraphs>
  <Slides>30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Office-tema</vt:lpstr>
      <vt:lpstr>PowerPoint-presentasjon</vt:lpstr>
      <vt:lpstr>1. Bomiljø og uterom</vt:lpstr>
      <vt:lpstr>PowerPoint-presentasjon</vt:lpstr>
      <vt:lpstr>PowerPoint-presentasjon</vt:lpstr>
      <vt:lpstr>   </vt:lpstr>
      <vt:lpstr> 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Felleskap viktigere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Johan-Ditlef Martens</dc:creator>
  <cp:lastModifiedBy>gustav nielsen</cp:lastModifiedBy>
  <cp:revision>100</cp:revision>
  <cp:lastPrinted>2019-01-23T14:30:41Z</cp:lastPrinted>
  <dcterms:created xsi:type="dcterms:W3CDTF">2018-09-05T08:11:24Z</dcterms:created>
  <dcterms:modified xsi:type="dcterms:W3CDTF">2019-04-16T12:40:34Z</dcterms:modified>
</cp:coreProperties>
</file>