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7" r:id="rId2"/>
    <p:sldId id="258" r:id="rId3"/>
    <p:sldId id="261" r:id="rId4"/>
    <p:sldId id="260" r:id="rId5"/>
    <p:sldId id="262" r:id="rId6"/>
    <p:sldId id="288" r:id="rId7"/>
    <p:sldId id="263" r:id="rId8"/>
    <p:sldId id="264" r:id="rId9"/>
    <p:sldId id="265" r:id="rId10"/>
    <p:sldId id="266" r:id="rId11"/>
    <p:sldId id="267" r:id="rId12"/>
    <p:sldId id="289" r:id="rId13"/>
    <p:sldId id="268" r:id="rId14"/>
    <p:sldId id="269" r:id="rId15"/>
    <p:sldId id="270" r:id="rId16"/>
    <p:sldId id="271" r:id="rId17"/>
    <p:sldId id="272" r:id="rId18"/>
    <p:sldId id="281" r:id="rId19"/>
    <p:sldId id="273" r:id="rId20"/>
    <p:sldId id="274" r:id="rId21"/>
    <p:sldId id="275" r:id="rId22"/>
    <p:sldId id="276" r:id="rId23"/>
    <p:sldId id="290" r:id="rId24"/>
    <p:sldId id="277" r:id="rId25"/>
    <p:sldId id="278" r:id="rId26"/>
    <p:sldId id="279" r:id="rId27"/>
    <p:sldId id="280" r:id="rId28"/>
    <p:sldId id="286" r:id="rId29"/>
    <p:sldId id="282" r:id="rId30"/>
    <p:sldId id="283" r:id="rId31"/>
    <p:sldId id="284" r:id="rId32"/>
    <p:sldId id="285"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44" y="2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Erik Krogh" userId="e91011661b8b6116" providerId="LiveId" clId="{91CC4B6D-E8C6-4F1D-A1BB-AFB0A6C7DCE2}"/>
    <pc:docChg chg="undo custSel modSld">
      <pc:chgData name="Lars Erik Krogh" userId="e91011661b8b6116" providerId="LiveId" clId="{91CC4B6D-E8C6-4F1D-A1BB-AFB0A6C7DCE2}" dt="2024-10-23T21:32:52.017" v="137" actId="14100"/>
      <pc:docMkLst>
        <pc:docMk/>
      </pc:docMkLst>
      <pc:sldChg chg="modSp mod">
        <pc:chgData name="Lars Erik Krogh" userId="e91011661b8b6116" providerId="LiveId" clId="{91CC4B6D-E8C6-4F1D-A1BB-AFB0A6C7DCE2}" dt="2024-10-23T21:22:07.635" v="112" actId="1076"/>
        <pc:sldMkLst>
          <pc:docMk/>
          <pc:sldMk cId="2790397043" sldId="262"/>
        </pc:sldMkLst>
        <pc:spChg chg="mod">
          <ac:chgData name="Lars Erik Krogh" userId="e91011661b8b6116" providerId="LiveId" clId="{91CC4B6D-E8C6-4F1D-A1BB-AFB0A6C7DCE2}" dt="2024-10-23T21:22:07.635" v="112" actId="1076"/>
          <ac:spMkLst>
            <pc:docMk/>
            <pc:sldMk cId="2790397043" sldId="262"/>
            <ac:spMk id="3" creationId="{432A339B-6C61-6880-1A16-81852D2B6656}"/>
          </ac:spMkLst>
        </pc:spChg>
      </pc:sldChg>
      <pc:sldChg chg="modSp mod">
        <pc:chgData name="Lars Erik Krogh" userId="e91011661b8b6116" providerId="LiveId" clId="{91CC4B6D-E8C6-4F1D-A1BB-AFB0A6C7DCE2}" dt="2024-10-23T21:23:38.007" v="115" actId="1076"/>
        <pc:sldMkLst>
          <pc:docMk/>
          <pc:sldMk cId="3217129234" sldId="263"/>
        </pc:sldMkLst>
        <pc:spChg chg="mod">
          <ac:chgData name="Lars Erik Krogh" userId="e91011661b8b6116" providerId="LiveId" clId="{91CC4B6D-E8C6-4F1D-A1BB-AFB0A6C7DCE2}" dt="2024-10-23T21:23:38.007" v="115" actId="1076"/>
          <ac:spMkLst>
            <pc:docMk/>
            <pc:sldMk cId="3217129234" sldId="263"/>
            <ac:spMk id="6" creationId="{A5E1E61B-BBE0-AC2E-32BB-7272C81FEE0D}"/>
          </ac:spMkLst>
        </pc:spChg>
      </pc:sldChg>
      <pc:sldChg chg="modSp mod">
        <pc:chgData name="Lars Erik Krogh" userId="e91011661b8b6116" providerId="LiveId" clId="{91CC4B6D-E8C6-4F1D-A1BB-AFB0A6C7DCE2}" dt="2024-10-23T21:24:56.760" v="119" actId="14100"/>
        <pc:sldMkLst>
          <pc:docMk/>
          <pc:sldMk cId="1040317720" sldId="265"/>
        </pc:sldMkLst>
        <pc:spChg chg="mod">
          <ac:chgData name="Lars Erik Krogh" userId="e91011661b8b6116" providerId="LiveId" clId="{91CC4B6D-E8C6-4F1D-A1BB-AFB0A6C7DCE2}" dt="2024-10-23T21:24:56.760" v="119" actId="14100"/>
          <ac:spMkLst>
            <pc:docMk/>
            <pc:sldMk cId="1040317720" sldId="265"/>
            <ac:spMk id="3" creationId="{E69A7B7F-DE22-EBFD-942F-274B9DAAC44E}"/>
          </ac:spMkLst>
        </pc:spChg>
      </pc:sldChg>
      <pc:sldChg chg="modSp mod">
        <pc:chgData name="Lars Erik Krogh" userId="e91011661b8b6116" providerId="LiveId" clId="{91CC4B6D-E8C6-4F1D-A1BB-AFB0A6C7DCE2}" dt="2024-10-23T21:27:39.412" v="125" actId="20577"/>
        <pc:sldMkLst>
          <pc:docMk/>
          <pc:sldMk cId="3862871015" sldId="277"/>
        </pc:sldMkLst>
        <pc:spChg chg="mod">
          <ac:chgData name="Lars Erik Krogh" userId="e91011661b8b6116" providerId="LiveId" clId="{91CC4B6D-E8C6-4F1D-A1BB-AFB0A6C7DCE2}" dt="2024-10-23T21:27:39.412" v="125" actId="20577"/>
          <ac:spMkLst>
            <pc:docMk/>
            <pc:sldMk cId="3862871015" sldId="277"/>
            <ac:spMk id="3" creationId="{DD6BB284-170B-E348-4D8A-AAE20780886B}"/>
          </ac:spMkLst>
        </pc:spChg>
      </pc:sldChg>
      <pc:sldChg chg="modSp mod">
        <pc:chgData name="Lars Erik Krogh" userId="e91011661b8b6116" providerId="LiveId" clId="{91CC4B6D-E8C6-4F1D-A1BB-AFB0A6C7DCE2}" dt="2024-10-23T21:29:37.341" v="131" actId="20577"/>
        <pc:sldMkLst>
          <pc:docMk/>
          <pc:sldMk cId="460529777" sldId="280"/>
        </pc:sldMkLst>
        <pc:spChg chg="mod">
          <ac:chgData name="Lars Erik Krogh" userId="e91011661b8b6116" providerId="LiveId" clId="{91CC4B6D-E8C6-4F1D-A1BB-AFB0A6C7DCE2}" dt="2024-10-23T21:29:37.341" v="131" actId="20577"/>
          <ac:spMkLst>
            <pc:docMk/>
            <pc:sldMk cId="460529777" sldId="280"/>
            <ac:spMk id="3" creationId="{4880C438-4D36-DDDC-666C-9D70AA8A0B9F}"/>
          </ac:spMkLst>
        </pc:spChg>
      </pc:sldChg>
      <pc:sldChg chg="modSp mod">
        <pc:chgData name="Lars Erik Krogh" userId="e91011661b8b6116" providerId="LiveId" clId="{91CC4B6D-E8C6-4F1D-A1BB-AFB0A6C7DCE2}" dt="2024-10-23T21:32:52.017" v="137" actId="14100"/>
        <pc:sldMkLst>
          <pc:docMk/>
          <pc:sldMk cId="1585704646" sldId="285"/>
        </pc:sldMkLst>
        <pc:spChg chg="mod">
          <ac:chgData name="Lars Erik Krogh" userId="e91011661b8b6116" providerId="LiveId" clId="{91CC4B6D-E8C6-4F1D-A1BB-AFB0A6C7DCE2}" dt="2024-10-23T21:32:18.369" v="135" actId="207"/>
          <ac:spMkLst>
            <pc:docMk/>
            <pc:sldMk cId="1585704646" sldId="285"/>
            <ac:spMk id="3" creationId="{E53D7901-2A74-DBBA-DA20-CE28323C4D32}"/>
          </ac:spMkLst>
        </pc:spChg>
        <pc:picChg chg="mod">
          <ac:chgData name="Lars Erik Krogh" userId="e91011661b8b6116" providerId="LiveId" clId="{91CC4B6D-E8C6-4F1D-A1BB-AFB0A6C7DCE2}" dt="2024-10-23T21:32:52.017" v="137" actId="14100"/>
          <ac:picMkLst>
            <pc:docMk/>
            <pc:sldMk cId="1585704646" sldId="285"/>
            <ac:picMk id="9" creationId="{A3ADAF34-90ED-9126-E66E-D39BE30DB3E3}"/>
          </ac:picMkLst>
        </pc:picChg>
      </pc:sldChg>
      <pc:sldChg chg="addSp modSp mod">
        <pc:chgData name="Lars Erik Krogh" userId="e91011661b8b6116" providerId="LiveId" clId="{91CC4B6D-E8C6-4F1D-A1BB-AFB0A6C7DCE2}" dt="2024-10-23T21:31:02.151" v="134" actId="1076"/>
        <pc:sldMkLst>
          <pc:docMk/>
          <pc:sldMk cId="3103776653" sldId="286"/>
        </pc:sldMkLst>
        <pc:spChg chg="add mod">
          <ac:chgData name="Lars Erik Krogh" userId="e91011661b8b6116" providerId="LiveId" clId="{91CC4B6D-E8C6-4F1D-A1BB-AFB0A6C7DCE2}" dt="2024-10-23T21:30:49.331" v="133" actId="1076"/>
          <ac:spMkLst>
            <pc:docMk/>
            <pc:sldMk cId="3103776653" sldId="286"/>
            <ac:spMk id="2" creationId="{58F42AB0-017A-8755-DF0C-F9CB34428A72}"/>
          </ac:spMkLst>
        </pc:spChg>
        <pc:picChg chg="mod">
          <ac:chgData name="Lars Erik Krogh" userId="e91011661b8b6116" providerId="LiveId" clId="{91CC4B6D-E8C6-4F1D-A1BB-AFB0A6C7DCE2}" dt="2024-10-23T21:31:02.151" v="134" actId="1076"/>
          <ac:picMkLst>
            <pc:docMk/>
            <pc:sldMk cId="3103776653" sldId="286"/>
            <ac:picMk id="5" creationId="{BD72B4AF-B975-6462-50B8-E6126D6A3D54}"/>
          </ac:picMkLst>
        </pc:picChg>
      </pc:sldChg>
      <pc:sldChg chg="addSp modSp mod">
        <pc:chgData name="Lars Erik Krogh" userId="e91011661b8b6116" providerId="LiveId" clId="{91CC4B6D-E8C6-4F1D-A1BB-AFB0A6C7DCE2}" dt="2024-10-23T21:19:17.685" v="111" actId="207"/>
        <pc:sldMkLst>
          <pc:docMk/>
          <pc:sldMk cId="2496975882" sldId="287"/>
        </pc:sldMkLst>
        <pc:spChg chg="mod">
          <ac:chgData name="Lars Erik Krogh" userId="e91011661b8b6116" providerId="LiveId" clId="{91CC4B6D-E8C6-4F1D-A1BB-AFB0A6C7DCE2}" dt="2024-10-23T21:15:37.392" v="19"/>
          <ac:spMkLst>
            <pc:docMk/>
            <pc:sldMk cId="2496975882" sldId="287"/>
            <ac:spMk id="4" creationId="{63BBA939-EEE0-A07B-E4C2-E857BC976BA3}"/>
          </ac:spMkLst>
        </pc:spChg>
        <pc:spChg chg="add mod">
          <ac:chgData name="Lars Erik Krogh" userId="e91011661b8b6116" providerId="LiveId" clId="{91CC4B6D-E8C6-4F1D-A1BB-AFB0A6C7DCE2}" dt="2024-10-23T21:14:54.939" v="17" actId="121"/>
          <ac:spMkLst>
            <pc:docMk/>
            <pc:sldMk cId="2496975882" sldId="287"/>
            <ac:spMk id="7" creationId="{49AE1E81-B1AD-585E-CE2D-0B7A66374A4A}"/>
          </ac:spMkLst>
        </pc:spChg>
        <pc:spChg chg="add mod">
          <ac:chgData name="Lars Erik Krogh" userId="e91011661b8b6116" providerId="LiveId" clId="{91CC4B6D-E8C6-4F1D-A1BB-AFB0A6C7DCE2}" dt="2024-10-23T21:19:17.685" v="111" actId="207"/>
          <ac:spMkLst>
            <pc:docMk/>
            <pc:sldMk cId="2496975882" sldId="287"/>
            <ac:spMk id="8" creationId="{1E73BE9E-8B0A-0B76-7620-7CC78480316D}"/>
          </ac:spMkLst>
        </pc:spChg>
        <pc:picChg chg="mod">
          <ac:chgData name="Lars Erik Krogh" userId="e91011661b8b6116" providerId="LiveId" clId="{91CC4B6D-E8C6-4F1D-A1BB-AFB0A6C7DCE2}" dt="2024-10-23T21:12:24.481" v="11" actId="14100"/>
          <ac:picMkLst>
            <pc:docMk/>
            <pc:sldMk cId="2496975882" sldId="287"/>
            <ac:picMk id="5" creationId="{89D4DDB3-3338-21CD-30E9-C951AF332BE7}"/>
          </ac:picMkLst>
        </pc:picChg>
      </pc:sldChg>
      <pc:sldChg chg="modSp mod">
        <pc:chgData name="Lars Erik Krogh" userId="e91011661b8b6116" providerId="LiveId" clId="{91CC4B6D-E8C6-4F1D-A1BB-AFB0A6C7DCE2}" dt="2024-10-23T21:23:59.151" v="116" actId="20577"/>
        <pc:sldMkLst>
          <pc:docMk/>
          <pc:sldMk cId="264444105" sldId="288"/>
        </pc:sldMkLst>
        <pc:spChg chg="mod">
          <ac:chgData name="Lars Erik Krogh" userId="e91011661b8b6116" providerId="LiveId" clId="{91CC4B6D-E8C6-4F1D-A1BB-AFB0A6C7DCE2}" dt="2024-10-23T21:23:59.151" v="116" actId="20577"/>
          <ac:spMkLst>
            <pc:docMk/>
            <pc:sldMk cId="264444105" sldId="288"/>
            <ac:spMk id="4" creationId="{A16250BB-12D2-C98D-44E2-B287D9C431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2456A-6561-4FA8-9AFE-78278F95FF52}" type="datetimeFigureOut">
              <a:rPr lang="nb-NO" smtClean="0"/>
              <a:t>23.10.2024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FD206-925F-4DAA-8959-4F446DE88514}" type="slidenum">
              <a:rPr lang="nb-NO" smtClean="0"/>
              <a:t>‹#›</a:t>
            </a:fld>
            <a:endParaRPr lang="nb-NO"/>
          </a:p>
        </p:txBody>
      </p:sp>
    </p:spTree>
    <p:extLst>
      <p:ext uri="{BB962C8B-B14F-4D97-AF65-F5344CB8AC3E}">
        <p14:creationId xmlns:p14="http://schemas.microsoft.com/office/powerpoint/2010/main" val="417715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7FD206-925F-4DAA-8959-4F446DE88514}" type="slidenum">
              <a:rPr lang="nb-NO" smtClean="0"/>
              <a:t>32</a:t>
            </a:fld>
            <a:endParaRPr lang="nb-NO"/>
          </a:p>
        </p:txBody>
      </p:sp>
    </p:spTree>
    <p:extLst>
      <p:ext uri="{BB962C8B-B14F-4D97-AF65-F5344CB8AC3E}">
        <p14:creationId xmlns:p14="http://schemas.microsoft.com/office/powerpoint/2010/main" val="59220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C465B0-A7DC-B40D-ED3E-AE4200DF233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DC2AC77-C98C-9C3E-C9B8-3BD94562B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957E48D-99AF-7778-5E19-CAE739C035D8}"/>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7D7F7F39-5527-2BBE-3A14-841BC4AA44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AAB7EC-A0F3-14B1-BD41-0BED4F701624}"/>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185637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491C9B-E3A8-9C44-D475-83D52463B84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93FA1FC-A8CA-75F0-2435-CC6E678B5045}"/>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9A9427-8234-3663-6D76-11D6FD8DAE9D}"/>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4EC636BA-5BEE-26BA-967B-1E381C3C0F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01BB88-1E7D-4C5A-E3DA-6EFC17206BBB}"/>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205335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3830D80-4EBA-4962-3176-3332195AA3EE}"/>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B2582AE-2E1F-A186-7517-F23090149307}"/>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898883A-7901-25A3-23EC-CFC10BAFE721}"/>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425E4A9E-63D9-4920-28AF-4E358EA112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9948304-8DD6-1655-02FB-B228E4387188}"/>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402297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D3D12D-CA47-1C0F-9B10-F8EA2933635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73B3D28-4C0A-32D4-B85A-A1B7232EBF8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778A340-5868-77F1-99D4-7304C55D3E3D}"/>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A7070800-212E-E380-A75A-2BCE9E9D0B5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7326272-B750-0CFC-CA73-BBC07900BE09}"/>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257200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EA660B-9BF6-75B0-FEB1-689F45346C2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EB951DF-9226-2C9B-72E8-548DC7AE2D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F90F21A-E83B-FB9A-6CDD-8AE2491A367C}"/>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A49E2188-2A04-6C48-B4AD-36C1241C32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3D67D22-A3CE-4221-5728-022ABA8C6895}"/>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122447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744315-63A4-768F-DB34-EC208036FCB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EF13616-DD27-0017-DFAE-1CDA0BC6516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8BBFA8-6E70-C088-D529-4193C566F9B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6584E65-29B5-8CED-B54E-BC7F39A031A6}"/>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6" name="Plassholder for bunntekst 5">
            <a:extLst>
              <a:ext uri="{FF2B5EF4-FFF2-40B4-BE49-F238E27FC236}">
                <a16:creationId xmlns:a16="http://schemas.microsoft.com/office/drawing/2014/main" id="{2BD50C4A-CA3B-59D3-0798-0ABA548B75D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05B61E8-F8F0-AE7B-EF93-54C5457B9707}"/>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69988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A49357-142D-ABD6-25C5-7F6F068904B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D414DE6-EA16-630B-419D-B0A3BC9C33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0441DF8-2FB9-C842-0343-28A434D1E26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FF751B4-FC07-B039-65C2-7D6D8C3C08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6383B61-D3EE-903C-8EA5-B77CB9D2FF8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D0FDD94-1580-E9D4-E8A9-F7C8494EC6F9}"/>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8" name="Plassholder for bunntekst 7">
            <a:extLst>
              <a:ext uri="{FF2B5EF4-FFF2-40B4-BE49-F238E27FC236}">
                <a16:creationId xmlns:a16="http://schemas.microsoft.com/office/drawing/2014/main" id="{30C7F9D6-A2F8-C47B-BE54-9429AFE2EE7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9D0F83B-D1AC-29C7-4F84-00575ACB213D}"/>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218096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17315-AF1A-111B-5549-A1E3FE9A5B2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DAC009D-4499-148E-B49C-D40E7E8AAD37}"/>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4" name="Plassholder for bunntekst 3">
            <a:extLst>
              <a:ext uri="{FF2B5EF4-FFF2-40B4-BE49-F238E27FC236}">
                <a16:creationId xmlns:a16="http://schemas.microsoft.com/office/drawing/2014/main" id="{5448F9AA-29F7-F356-BECB-7A720A2142B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3046DB-F4B6-11C5-E61B-BB5AFD85B39F}"/>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324956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A279C8F-AD22-C4B6-AF62-7CDF1FF72CE4}"/>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3" name="Plassholder for bunntekst 2">
            <a:extLst>
              <a:ext uri="{FF2B5EF4-FFF2-40B4-BE49-F238E27FC236}">
                <a16:creationId xmlns:a16="http://schemas.microsoft.com/office/drawing/2014/main" id="{9402DF37-B9B1-9710-BF3F-7FBB62E6B91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7CE1A91-5C00-6055-FBF1-FA541D82FAF8}"/>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93234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18BEB0-FC1E-91BD-BDB0-1042E411C4D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E8A6862-B507-F05D-0D6A-4A5D74C11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D4CB5AE-EC23-D449-68C7-556945820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7FA1D97-7AEC-E986-9F4E-E8EC9833EAB2}"/>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6" name="Plassholder for bunntekst 5">
            <a:extLst>
              <a:ext uri="{FF2B5EF4-FFF2-40B4-BE49-F238E27FC236}">
                <a16:creationId xmlns:a16="http://schemas.microsoft.com/office/drawing/2014/main" id="{1DB5A093-440B-E10F-C6DF-742592A900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8D2EFE0-2E8F-2AA0-0148-7A0DEA9A8280}"/>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306183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D19D85-54D4-95E4-A096-1494EBBEBD9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5E051FD-E1E7-BAF7-57E8-937D9EF73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092E30A-56D6-E0CA-D3B2-234687DC1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F7576F3-BF36-87BD-66DF-4EBF00F88284}"/>
              </a:ext>
            </a:extLst>
          </p:cNvPr>
          <p:cNvSpPr>
            <a:spLocks noGrp="1"/>
          </p:cNvSpPr>
          <p:nvPr>
            <p:ph type="dt" sz="half" idx="10"/>
          </p:nvPr>
        </p:nvSpPr>
        <p:spPr/>
        <p:txBody>
          <a:bodyPr/>
          <a:lstStyle/>
          <a:p>
            <a:fld id="{DB630BCA-04B6-41CF-8CBC-0100CEE01854}" type="datetimeFigureOut">
              <a:rPr lang="nb-NO" smtClean="0"/>
              <a:t>23.10.2024</a:t>
            </a:fld>
            <a:endParaRPr lang="nb-NO"/>
          </a:p>
        </p:txBody>
      </p:sp>
      <p:sp>
        <p:nvSpPr>
          <p:cNvPr id="6" name="Plassholder for bunntekst 5">
            <a:extLst>
              <a:ext uri="{FF2B5EF4-FFF2-40B4-BE49-F238E27FC236}">
                <a16:creationId xmlns:a16="http://schemas.microsoft.com/office/drawing/2014/main" id="{274E4D0E-9E40-A17E-CB12-CFFEBB11F4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79E9302-5C53-F7F4-6EF5-3A5293E7D6E8}"/>
              </a:ext>
            </a:extLst>
          </p:cNvPr>
          <p:cNvSpPr>
            <a:spLocks noGrp="1"/>
          </p:cNvSpPr>
          <p:nvPr>
            <p:ph type="sldNum" sz="quarter" idx="12"/>
          </p:nvPr>
        </p:nvSpPr>
        <p:spPr/>
        <p:txBody>
          <a:bodyPr/>
          <a:lstStyle/>
          <a:p>
            <a:fld id="{D5B4348A-49D5-49E1-BEF7-BC6D51C40529}" type="slidenum">
              <a:rPr lang="nb-NO" smtClean="0"/>
              <a:t>‹#›</a:t>
            </a:fld>
            <a:endParaRPr lang="nb-NO"/>
          </a:p>
        </p:txBody>
      </p:sp>
    </p:spTree>
    <p:extLst>
      <p:ext uri="{BB962C8B-B14F-4D97-AF65-F5344CB8AC3E}">
        <p14:creationId xmlns:p14="http://schemas.microsoft.com/office/powerpoint/2010/main" val="13409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D97B642-E5DB-725F-843A-90C502E08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A41BCD9-C3C0-D617-894F-69FFDD979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91785BD-8F65-9039-A2EA-B5178D830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630BCA-04B6-41CF-8CBC-0100CEE01854}" type="datetimeFigureOut">
              <a:rPr lang="nb-NO" smtClean="0"/>
              <a:t>23.10.2024</a:t>
            </a:fld>
            <a:endParaRPr lang="nb-NO"/>
          </a:p>
        </p:txBody>
      </p:sp>
      <p:sp>
        <p:nvSpPr>
          <p:cNvPr id="5" name="Plassholder for bunntekst 4">
            <a:extLst>
              <a:ext uri="{FF2B5EF4-FFF2-40B4-BE49-F238E27FC236}">
                <a16:creationId xmlns:a16="http://schemas.microsoft.com/office/drawing/2014/main" id="{A7056D9E-6B18-DDAE-E50D-3BDAEDD15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8CF90D95-7CE1-D479-65B2-3E90AEA8B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B4348A-49D5-49E1-BEF7-BC6D51C40529}" type="slidenum">
              <a:rPr lang="nb-NO" smtClean="0"/>
              <a:t>‹#›</a:t>
            </a:fld>
            <a:endParaRPr lang="nb-NO"/>
          </a:p>
        </p:txBody>
      </p:sp>
    </p:spTree>
    <p:extLst>
      <p:ext uri="{BB962C8B-B14F-4D97-AF65-F5344CB8AC3E}">
        <p14:creationId xmlns:p14="http://schemas.microsoft.com/office/powerpoint/2010/main" val="292628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A4404C-0419-170F-8B66-A443B112409C}"/>
              </a:ext>
            </a:extLst>
          </p:cNvPr>
          <p:cNvSpPr>
            <a:spLocks noGrp="1"/>
          </p:cNvSpPr>
          <p:nvPr>
            <p:ph type="ctrTitle"/>
          </p:nvPr>
        </p:nvSpPr>
        <p:spPr/>
        <p:txBody>
          <a:bodyPr/>
          <a:lstStyle/>
          <a:p>
            <a:endParaRPr lang="nb-NO"/>
          </a:p>
        </p:txBody>
      </p:sp>
      <p:sp>
        <p:nvSpPr>
          <p:cNvPr id="3" name="Undertittel 2">
            <a:extLst>
              <a:ext uri="{FF2B5EF4-FFF2-40B4-BE49-F238E27FC236}">
                <a16:creationId xmlns:a16="http://schemas.microsoft.com/office/drawing/2014/main" id="{F234878D-36F6-CAD5-CCE7-134ABA78C531}"/>
              </a:ext>
            </a:extLst>
          </p:cNvPr>
          <p:cNvSpPr>
            <a:spLocks noGrp="1"/>
          </p:cNvSpPr>
          <p:nvPr>
            <p:ph type="subTitle" idx="1"/>
          </p:nvPr>
        </p:nvSpPr>
        <p:spPr/>
        <p:txBody>
          <a:bodyPr/>
          <a:lstStyle/>
          <a:p>
            <a:endParaRPr lang="nb-NO"/>
          </a:p>
        </p:txBody>
      </p:sp>
      <p:pic>
        <p:nvPicPr>
          <p:cNvPr id="5" name="Bilde 4" descr="Et bilde som inneholder utendørs, klær, konstruksjon, folk&#10;&#10;Automatisk generert beskrivelse">
            <a:extLst>
              <a:ext uri="{FF2B5EF4-FFF2-40B4-BE49-F238E27FC236}">
                <a16:creationId xmlns:a16="http://schemas.microsoft.com/office/drawing/2014/main" id="{89D4DDB3-3338-21CD-30E9-C951AF332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976908"/>
          </a:xfrm>
          <a:prstGeom prst="rect">
            <a:avLst/>
          </a:prstGeom>
        </p:spPr>
      </p:pic>
      <p:sp>
        <p:nvSpPr>
          <p:cNvPr id="4" name="TekstSylinder 3">
            <a:extLst>
              <a:ext uri="{FF2B5EF4-FFF2-40B4-BE49-F238E27FC236}">
                <a16:creationId xmlns:a16="http://schemas.microsoft.com/office/drawing/2014/main" id="{63BBA939-EEE0-A07B-E4C2-E857BC976BA3}"/>
              </a:ext>
            </a:extLst>
          </p:cNvPr>
          <p:cNvSpPr txBox="1"/>
          <p:nvPr/>
        </p:nvSpPr>
        <p:spPr>
          <a:xfrm>
            <a:off x="7519662" y="5991876"/>
            <a:ext cx="4234877" cy="523220"/>
          </a:xfrm>
          <a:prstGeom prst="rect">
            <a:avLst/>
          </a:prstGeom>
          <a:noFill/>
        </p:spPr>
        <p:txBody>
          <a:bodyPr wrap="none" rtlCol="0">
            <a:spAutoFit/>
          </a:bodyPr>
          <a:lstStyle/>
          <a:p>
            <a:r>
              <a:rPr lang="nb-NO" sz="2800" b="1">
                <a:solidFill>
                  <a:srgbClr val="FF0000"/>
                </a:solidFill>
              </a:rPr>
              <a:t>Kampemaksjonister i tog</a:t>
            </a:r>
            <a:endParaRPr lang="nb-NO" sz="2800" b="1" dirty="0">
              <a:solidFill>
                <a:srgbClr val="FF0000"/>
              </a:solidFill>
            </a:endParaRPr>
          </a:p>
        </p:txBody>
      </p:sp>
      <p:sp>
        <p:nvSpPr>
          <p:cNvPr id="7" name="TekstSylinder 6">
            <a:extLst>
              <a:ext uri="{FF2B5EF4-FFF2-40B4-BE49-F238E27FC236}">
                <a16:creationId xmlns:a16="http://schemas.microsoft.com/office/drawing/2014/main" id="{49AE1E81-B1AD-585E-CE2D-0B7A66374A4A}"/>
              </a:ext>
            </a:extLst>
          </p:cNvPr>
          <p:cNvSpPr txBox="1"/>
          <p:nvPr/>
        </p:nvSpPr>
        <p:spPr>
          <a:xfrm>
            <a:off x="8180614" y="0"/>
            <a:ext cx="4011386" cy="2308324"/>
          </a:xfrm>
          <a:prstGeom prst="rect">
            <a:avLst/>
          </a:prstGeom>
          <a:noFill/>
        </p:spPr>
        <p:txBody>
          <a:bodyPr wrap="square">
            <a:spAutoFit/>
          </a:bodyPr>
          <a:lstStyle/>
          <a:p>
            <a:pPr algn="r"/>
            <a:r>
              <a:rPr lang="nb-NO" sz="1800" b="1" dirty="0">
                <a:effectLst/>
                <a:latin typeface="Arial Narrow" panose="020B0606020202030204" pitchFamily="34" charset="0"/>
                <a:ea typeface="Aptos" panose="020B0004020202020204" pitchFamily="34" charset="0"/>
                <a:cs typeface="Times New Roman" panose="02020603050405020304" pitchFamily="18" charset="0"/>
              </a:rPr>
              <a:t>I Gamle Oslo var det tidlig på 1970 tallet startet opp mange lokale aksjonsgrupper mot «rivningshysteriet» Jeg var aktiv på Kampen hvor vi gjennom 10 år arbeidet bredt og med lokal forankring mot de forskjellige rivningsplanene, fram til bystyrebehandling 07.12.82 hvor vårt syn i stor grad vant fram</a:t>
            </a:r>
            <a:endParaRPr lang="nb-NO" b="1" dirty="0">
              <a:latin typeface="Arial Narrow" panose="020B0606020202030204" pitchFamily="34" charset="0"/>
            </a:endParaRPr>
          </a:p>
        </p:txBody>
      </p:sp>
      <p:sp>
        <p:nvSpPr>
          <p:cNvPr id="8" name="TekstSylinder 7">
            <a:extLst>
              <a:ext uri="{FF2B5EF4-FFF2-40B4-BE49-F238E27FC236}">
                <a16:creationId xmlns:a16="http://schemas.microsoft.com/office/drawing/2014/main" id="{1E73BE9E-8B0A-0B76-7620-7CC78480316D}"/>
              </a:ext>
            </a:extLst>
          </p:cNvPr>
          <p:cNvSpPr txBox="1"/>
          <p:nvPr/>
        </p:nvSpPr>
        <p:spPr>
          <a:xfrm>
            <a:off x="349881" y="-54078"/>
            <a:ext cx="6125581" cy="1508105"/>
          </a:xfrm>
          <a:prstGeom prst="rect">
            <a:avLst/>
          </a:prstGeom>
          <a:noFill/>
        </p:spPr>
        <p:txBody>
          <a:bodyPr wrap="square" rtlCol="0">
            <a:spAutoFit/>
          </a:bodyPr>
          <a:lstStyle/>
          <a:p>
            <a:r>
              <a:rPr lang="nb-NO" sz="3600" b="1" dirty="0">
                <a:solidFill>
                  <a:srgbClr val="FF0000"/>
                </a:solidFill>
              </a:rPr>
              <a:t>Miljøbyen Gamle Oslo</a:t>
            </a:r>
          </a:p>
          <a:p>
            <a:r>
              <a:rPr lang="nb-NO" sz="2800" b="1" dirty="0">
                <a:solidFill>
                  <a:srgbClr val="FF0000"/>
                </a:solidFill>
              </a:rPr>
              <a:t>- Hva skjedde og hva skjedde ikke</a:t>
            </a:r>
          </a:p>
          <a:p>
            <a:r>
              <a:rPr lang="nb-NO" sz="2800" b="1" dirty="0">
                <a:solidFill>
                  <a:schemeClr val="accent3">
                    <a:lumMod val="60000"/>
                    <a:lumOff val="40000"/>
                  </a:schemeClr>
                </a:solidFill>
              </a:rPr>
              <a:t>Av Robert Lorange</a:t>
            </a:r>
          </a:p>
        </p:txBody>
      </p:sp>
    </p:spTree>
    <p:extLst>
      <p:ext uri="{BB962C8B-B14F-4D97-AF65-F5344CB8AC3E}">
        <p14:creationId xmlns:p14="http://schemas.microsoft.com/office/powerpoint/2010/main" val="249697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klær, innendørs, person, møbler&#10;&#10;Automatisk generert beskrivelse">
            <a:extLst>
              <a:ext uri="{FF2B5EF4-FFF2-40B4-BE49-F238E27FC236}">
                <a16:creationId xmlns:a16="http://schemas.microsoft.com/office/drawing/2014/main" id="{2A4E9B6B-94A3-7CE8-0FF1-F82631F585D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09763" y="0"/>
            <a:ext cx="10282237" cy="6858000"/>
          </a:xfrm>
        </p:spPr>
      </p:pic>
      <p:sp>
        <p:nvSpPr>
          <p:cNvPr id="3" name="Tittel 2">
            <a:extLst>
              <a:ext uri="{FF2B5EF4-FFF2-40B4-BE49-F238E27FC236}">
                <a16:creationId xmlns:a16="http://schemas.microsoft.com/office/drawing/2014/main" id="{3D283BEC-EA94-DB74-B3CB-AEEF79C28FA7}"/>
              </a:ext>
            </a:extLst>
          </p:cNvPr>
          <p:cNvSpPr>
            <a:spLocks noGrp="1"/>
          </p:cNvSpPr>
          <p:nvPr>
            <p:ph type="title"/>
          </p:nvPr>
        </p:nvSpPr>
        <p:spPr>
          <a:xfrm>
            <a:off x="122147" y="136525"/>
            <a:ext cx="2175029" cy="5609547"/>
          </a:xfrm>
        </p:spPr>
        <p:txBody>
          <a:bodyPr anchor="t">
            <a:normAutofit/>
          </a:bodyPr>
          <a:lstStyle/>
          <a:p>
            <a:r>
              <a:rPr lang="nb-NO" b="1" dirty="0">
                <a:solidFill>
                  <a:srgbClr val="FF0000"/>
                </a:solidFill>
              </a:rPr>
              <a:t>Fra Tøyen skole</a:t>
            </a:r>
            <a:br>
              <a:rPr lang="nb-NO" dirty="0">
                <a:solidFill>
                  <a:srgbClr val="FF0000"/>
                </a:solidFill>
              </a:rPr>
            </a:br>
            <a:br>
              <a:rPr lang="nb-NO" dirty="0">
                <a:solidFill>
                  <a:srgbClr val="FF0000"/>
                </a:solidFill>
              </a:rPr>
            </a:br>
            <a:r>
              <a:rPr lang="nb-NO" sz="3100" dirty="0">
                <a:solidFill>
                  <a:srgbClr val="FF0000"/>
                </a:solidFill>
              </a:rPr>
              <a:t>-en skole truet av nedlegging</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236375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lassholder for innhold 8" descr="Et bilde som inneholder konstruksjon, utendørs, vindu, hus&#10;&#10;Automatisk generert beskrivelse">
            <a:extLst>
              <a:ext uri="{FF2B5EF4-FFF2-40B4-BE49-F238E27FC236}">
                <a16:creationId xmlns:a16="http://schemas.microsoft.com/office/drawing/2014/main" id="{CDC3DE3C-01F0-D21E-A851-C6921A5EBE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0" cy="6815384"/>
          </a:xfrm>
        </p:spPr>
      </p:pic>
      <p:sp>
        <p:nvSpPr>
          <p:cNvPr id="3" name="Tittel 2">
            <a:extLst>
              <a:ext uri="{FF2B5EF4-FFF2-40B4-BE49-F238E27FC236}">
                <a16:creationId xmlns:a16="http://schemas.microsoft.com/office/drawing/2014/main" id="{2F7EE79D-D6E3-E0BD-BF78-7B918DAF2290}"/>
              </a:ext>
            </a:extLst>
          </p:cNvPr>
          <p:cNvSpPr>
            <a:spLocks noGrp="1"/>
          </p:cNvSpPr>
          <p:nvPr>
            <p:ph type="title"/>
          </p:nvPr>
        </p:nvSpPr>
        <p:spPr>
          <a:xfrm>
            <a:off x="122147" y="136525"/>
            <a:ext cx="2175029" cy="6509204"/>
          </a:xfrm>
        </p:spPr>
        <p:txBody>
          <a:bodyPr anchor="t">
            <a:normAutofit fontScale="90000"/>
          </a:bodyPr>
          <a:lstStyle/>
          <a:p>
            <a:r>
              <a:rPr lang="nb-NO" b="1" dirty="0">
                <a:solidFill>
                  <a:srgbClr val="FF0000"/>
                </a:solidFill>
              </a:rPr>
              <a:t>Fra Tøyen skole</a:t>
            </a:r>
            <a:br>
              <a:rPr lang="nb-NO" dirty="0">
                <a:solidFill>
                  <a:srgbClr val="FF0000"/>
                </a:solidFill>
              </a:rPr>
            </a:br>
            <a:r>
              <a:rPr lang="nb-NO" sz="2700" dirty="0">
                <a:solidFill>
                  <a:srgbClr val="FF0000"/>
                </a:solidFill>
              </a:rPr>
              <a:t>-en skole truet av nedlegging.</a:t>
            </a:r>
            <a:br>
              <a:rPr lang="nb-NO" sz="3100" dirty="0">
                <a:solidFill>
                  <a:srgbClr val="FF0000"/>
                </a:solidFill>
              </a:rPr>
            </a:br>
            <a:br>
              <a:rPr lang="nb-NO" sz="3100" dirty="0">
                <a:solidFill>
                  <a:srgbClr val="FF0000"/>
                </a:solidFill>
              </a:rPr>
            </a:br>
            <a:r>
              <a:rPr lang="nb-NO" sz="3100" dirty="0">
                <a:solidFill>
                  <a:srgbClr val="FF0000"/>
                </a:solidFill>
              </a:rPr>
              <a:t>Vi var med å snu dette.</a:t>
            </a:r>
            <a:br>
              <a:rPr lang="nb-NO" sz="3100" dirty="0">
                <a:solidFill>
                  <a:srgbClr val="FF0000"/>
                </a:solidFill>
              </a:rPr>
            </a:br>
            <a:br>
              <a:rPr lang="nb-NO" sz="3100" dirty="0">
                <a:solidFill>
                  <a:srgbClr val="FF0000"/>
                </a:solidFill>
              </a:rPr>
            </a:br>
            <a:br>
              <a:rPr lang="nb-NO" sz="3100" dirty="0">
                <a:solidFill>
                  <a:srgbClr val="FF0000"/>
                </a:solidFill>
              </a:rPr>
            </a:br>
            <a:br>
              <a:rPr lang="nb-NO" sz="3100" dirty="0">
                <a:solidFill>
                  <a:srgbClr val="FF0000"/>
                </a:solidFill>
              </a:rPr>
            </a:br>
            <a:br>
              <a:rPr lang="nb-NO" sz="3100" dirty="0">
                <a:solidFill>
                  <a:srgbClr val="FF0000"/>
                </a:solidFill>
              </a:rPr>
            </a:br>
            <a:br>
              <a:rPr lang="nb-NO" sz="3100" dirty="0">
                <a:solidFill>
                  <a:srgbClr val="FF0000"/>
                </a:solidFill>
              </a:rPr>
            </a:br>
            <a:r>
              <a:rPr lang="nb-NO" sz="3100" dirty="0">
                <a:solidFill>
                  <a:srgbClr val="FF0000"/>
                </a:solidFill>
              </a:rPr>
              <a:t>(Her fra arbeider i skolegården)</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187268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brev, papir, blekk&#10;&#10;Automatisk generert beskrivelse">
            <a:extLst>
              <a:ext uri="{FF2B5EF4-FFF2-40B4-BE49-F238E27FC236}">
                <a16:creationId xmlns:a16="http://schemas.microsoft.com/office/drawing/2014/main" id="{607302B6-7340-806A-EA76-7E5DB15C2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6485" y="-23356"/>
            <a:ext cx="4787821" cy="6881356"/>
          </a:xfrm>
        </p:spPr>
      </p:pic>
      <p:sp>
        <p:nvSpPr>
          <p:cNvPr id="3" name="Tittel 2">
            <a:extLst>
              <a:ext uri="{FF2B5EF4-FFF2-40B4-BE49-F238E27FC236}">
                <a16:creationId xmlns:a16="http://schemas.microsoft.com/office/drawing/2014/main" id="{4CA69F65-147C-0F63-58AE-695D59309CE7}"/>
              </a:ext>
            </a:extLst>
          </p:cNvPr>
          <p:cNvSpPr>
            <a:spLocks noGrp="1"/>
          </p:cNvSpPr>
          <p:nvPr>
            <p:ph type="title"/>
          </p:nvPr>
        </p:nvSpPr>
        <p:spPr>
          <a:xfrm>
            <a:off x="122147" y="136525"/>
            <a:ext cx="2175029" cy="5609547"/>
          </a:xfrm>
        </p:spPr>
        <p:txBody>
          <a:bodyPr anchor="t">
            <a:normAutofit/>
          </a:bodyPr>
          <a:lstStyle/>
          <a:p>
            <a:r>
              <a:rPr lang="nb-NO" b="1" dirty="0">
                <a:solidFill>
                  <a:srgbClr val="FF0000"/>
                </a:solidFill>
              </a:rPr>
              <a:t>Gamle-byen skole</a:t>
            </a:r>
            <a:br>
              <a:rPr lang="nb-NO" dirty="0">
                <a:solidFill>
                  <a:srgbClr val="FF0000"/>
                </a:solidFill>
              </a:rPr>
            </a:br>
            <a:br>
              <a:rPr lang="nb-NO" dirty="0">
                <a:solidFill>
                  <a:srgbClr val="FF0000"/>
                </a:solidFill>
              </a:rPr>
            </a:br>
            <a:r>
              <a:rPr lang="nb-NO" sz="3100" dirty="0">
                <a:solidFill>
                  <a:srgbClr val="FF0000"/>
                </a:solidFill>
              </a:rPr>
              <a:t>Var nedlagt.</a:t>
            </a:r>
            <a:br>
              <a:rPr lang="nb-NO" sz="3100" dirty="0">
                <a:solidFill>
                  <a:srgbClr val="FF0000"/>
                </a:solidFill>
              </a:rPr>
            </a:br>
            <a:br>
              <a:rPr lang="nb-NO" sz="3100" dirty="0">
                <a:solidFill>
                  <a:srgbClr val="FF0000"/>
                </a:solidFill>
              </a:rPr>
            </a:br>
            <a:r>
              <a:rPr lang="nb-NO" sz="3100" dirty="0">
                <a:solidFill>
                  <a:srgbClr val="FF0000"/>
                </a:solidFill>
              </a:rPr>
              <a:t>Vi påvirket gjenåpning av skolen</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281389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lassholder for innhold 12" descr="Et bilde som inneholder utendørs, konstruksjon, himmel, vindu&#10;&#10;Automatisk generert beskrivelse">
            <a:extLst>
              <a:ext uri="{FF2B5EF4-FFF2-40B4-BE49-F238E27FC236}">
                <a16:creationId xmlns:a16="http://schemas.microsoft.com/office/drawing/2014/main" id="{E7C395C1-B4CF-5F64-C71D-3E9643E336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886" y="-271091"/>
            <a:ext cx="12833784" cy="7799116"/>
          </a:xfrm>
        </p:spPr>
      </p:pic>
      <p:sp>
        <p:nvSpPr>
          <p:cNvPr id="3" name="Tittel 2">
            <a:extLst>
              <a:ext uri="{FF2B5EF4-FFF2-40B4-BE49-F238E27FC236}">
                <a16:creationId xmlns:a16="http://schemas.microsoft.com/office/drawing/2014/main" id="{261B3A1D-8858-B198-0909-EB4D73537754}"/>
              </a:ext>
            </a:extLst>
          </p:cNvPr>
          <p:cNvSpPr>
            <a:spLocks noGrp="1"/>
          </p:cNvSpPr>
          <p:nvPr>
            <p:ph type="title"/>
          </p:nvPr>
        </p:nvSpPr>
        <p:spPr>
          <a:xfrm>
            <a:off x="122147" y="136526"/>
            <a:ext cx="2882310" cy="1422854"/>
          </a:xfrm>
        </p:spPr>
        <p:txBody>
          <a:bodyPr anchor="t">
            <a:normAutofit fontScale="90000"/>
          </a:bodyPr>
          <a:lstStyle/>
          <a:p>
            <a:r>
              <a:rPr lang="nb-NO" b="1" dirty="0">
                <a:solidFill>
                  <a:srgbClr val="FF0000"/>
                </a:solidFill>
              </a:rPr>
              <a:t>Sørli plass</a:t>
            </a:r>
            <a:br>
              <a:rPr lang="nb-NO" b="1" dirty="0">
                <a:solidFill>
                  <a:srgbClr val="FF0000"/>
                </a:solidFill>
              </a:rPr>
            </a:br>
            <a:r>
              <a:rPr lang="nb-NO" b="1" dirty="0">
                <a:solidFill>
                  <a:srgbClr val="FF0000"/>
                </a:solidFill>
              </a:rPr>
              <a:t>- </a:t>
            </a:r>
            <a:r>
              <a:rPr lang="nb-NO" sz="2800" b="1" dirty="0">
                <a:solidFill>
                  <a:srgbClr val="FF0000"/>
                </a:solidFill>
              </a:rPr>
              <a:t>før noe ble gjort</a:t>
            </a:r>
            <a:br>
              <a:rPr lang="nb-NO" dirty="0">
                <a:solidFill>
                  <a:srgbClr val="FF0000"/>
                </a:solidFill>
              </a:rPr>
            </a:br>
            <a:br>
              <a:rPr lang="nb-NO" dirty="0">
                <a:solidFill>
                  <a:srgbClr val="FF0000"/>
                </a:solidFill>
              </a:rPr>
            </a:b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2286392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gning, kunst, maling, sketch&#10;&#10;Automatisk generert beskrivelse">
            <a:extLst>
              <a:ext uri="{FF2B5EF4-FFF2-40B4-BE49-F238E27FC236}">
                <a16:creationId xmlns:a16="http://schemas.microsoft.com/office/drawing/2014/main" id="{126F4BDA-DDBF-F24F-882A-025B3BB21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8673" y="0"/>
            <a:ext cx="10053327" cy="6858000"/>
          </a:xfrm>
        </p:spPr>
      </p:pic>
      <p:sp>
        <p:nvSpPr>
          <p:cNvPr id="3" name="Tittel 2">
            <a:extLst>
              <a:ext uri="{FF2B5EF4-FFF2-40B4-BE49-F238E27FC236}">
                <a16:creationId xmlns:a16="http://schemas.microsoft.com/office/drawing/2014/main" id="{CBE40A9C-62A9-3E06-21E5-0723EE5D5ED6}"/>
              </a:ext>
            </a:extLst>
          </p:cNvPr>
          <p:cNvSpPr>
            <a:spLocks noGrp="1"/>
          </p:cNvSpPr>
          <p:nvPr>
            <p:ph type="title"/>
          </p:nvPr>
        </p:nvSpPr>
        <p:spPr>
          <a:xfrm>
            <a:off x="0" y="163285"/>
            <a:ext cx="2138673" cy="2090058"/>
          </a:xfrm>
        </p:spPr>
        <p:txBody>
          <a:bodyPr anchor="t">
            <a:normAutofit fontScale="90000"/>
          </a:bodyPr>
          <a:lstStyle/>
          <a:p>
            <a:r>
              <a:rPr lang="nb-NO" b="1" dirty="0">
                <a:solidFill>
                  <a:srgbClr val="FF0000"/>
                </a:solidFill>
              </a:rPr>
              <a:t>Sørli plass</a:t>
            </a:r>
            <a:br>
              <a:rPr lang="nb-NO" b="1" dirty="0">
                <a:solidFill>
                  <a:srgbClr val="FF0000"/>
                </a:solidFill>
              </a:rPr>
            </a:br>
            <a:r>
              <a:rPr lang="nb-NO" b="1" dirty="0">
                <a:solidFill>
                  <a:srgbClr val="FF0000"/>
                </a:solidFill>
              </a:rPr>
              <a:t>- </a:t>
            </a:r>
            <a:r>
              <a:rPr lang="nb-NO" sz="2800" b="1" dirty="0">
                <a:solidFill>
                  <a:srgbClr val="FF0000"/>
                </a:solidFill>
              </a:rPr>
              <a:t>skisse til ny utforming</a:t>
            </a:r>
            <a:br>
              <a:rPr lang="nb-NO" dirty="0">
                <a:solidFill>
                  <a:srgbClr val="FF0000"/>
                </a:solidFill>
              </a:rPr>
            </a:br>
            <a:br>
              <a:rPr lang="nb-NO" dirty="0">
                <a:solidFill>
                  <a:srgbClr val="FF0000"/>
                </a:solidFill>
              </a:rPr>
            </a:b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19250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klær, person, konstruksjon&#10;&#10;Automatisk generert beskrivelse">
            <a:extLst>
              <a:ext uri="{FF2B5EF4-FFF2-40B4-BE49-F238E27FC236}">
                <a16:creationId xmlns:a16="http://schemas.microsoft.com/office/drawing/2014/main" id="{8FAC78A8-3B43-B6E1-6EF5-A4663B1767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4275" y="-49053"/>
            <a:ext cx="10687725" cy="6956105"/>
          </a:xfrm>
        </p:spPr>
      </p:pic>
      <p:sp>
        <p:nvSpPr>
          <p:cNvPr id="3" name="Tittel 2">
            <a:extLst>
              <a:ext uri="{FF2B5EF4-FFF2-40B4-BE49-F238E27FC236}">
                <a16:creationId xmlns:a16="http://schemas.microsoft.com/office/drawing/2014/main" id="{0C27A72D-A938-1BA0-DEB6-DC98D878A161}"/>
              </a:ext>
            </a:extLst>
          </p:cNvPr>
          <p:cNvSpPr>
            <a:spLocks noGrp="1"/>
          </p:cNvSpPr>
          <p:nvPr>
            <p:ph type="title"/>
          </p:nvPr>
        </p:nvSpPr>
        <p:spPr>
          <a:xfrm>
            <a:off x="0" y="163285"/>
            <a:ext cx="1845129" cy="2090058"/>
          </a:xfrm>
        </p:spPr>
        <p:txBody>
          <a:bodyPr anchor="t">
            <a:normAutofit fontScale="90000"/>
          </a:bodyPr>
          <a:lstStyle/>
          <a:p>
            <a:r>
              <a:rPr lang="nb-NO" b="1" dirty="0">
                <a:solidFill>
                  <a:srgbClr val="FF0000"/>
                </a:solidFill>
              </a:rPr>
              <a:t>Sørli plass</a:t>
            </a:r>
            <a:br>
              <a:rPr lang="nb-NO" b="1" dirty="0">
                <a:solidFill>
                  <a:srgbClr val="FF0000"/>
                </a:solidFill>
              </a:rPr>
            </a:br>
            <a:r>
              <a:rPr lang="nb-NO" b="1" dirty="0">
                <a:solidFill>
                  <a:srgbClr val="FF0000"/>
                </a:solidFill>
              </a:rPr>
              <a:t>- </a:t>
            </a:r>
            <a:r>
              <a:rPr lang="nb-NO" sz="2800" b="1" dirty="0">
                <a:solidFill>
                  <a:srgbClr val="FF0000"/>
                </a:solidFill>
              </a:rPr>
              <a:t>fra åpningen</a:t>
            </a:r>
            <a:br>
              <a:rPr lang="nb-NO" dirty="0">
                <a:solidFill>
                  <a:srgbClr val="FF0000"/>
                </a:solidFill>
              </a:rPr>
            </a:br>
            <a:br>
              <a:rPr lang="nb-NO" dirty="0">
                <a:solidFill>
                  <a:srgbClr val="FF0000"/>
                </a:solidFill>
              </a:rPr>
            </a:b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89570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gress, utendørs, konstruksjon, stadion&#10;&#10;Automatisk generert beskrivelse">
            <a:extLst>
              <a:ext uri="{FF2B5EF4-FFF2-40B4-BE49-F238E27FC236}">
                <a16:creationId xmlns:a16="http://schemas.microsoft.com/office/drawing/2014/main" id="{6BF945C1-0C19-FB87-3398-903E37F75E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7786" y="1"/>
            <a:ext cx="10375808" cy="6858000"/>
          </a:xfrm>
        </p:spPr>
      </p:pic>
      <p:sp>
        <p:nvSpPr>
          <p:cNvPr id="3" name="Tittel 2">
            <a:extLst>
              <a:ext uri="{FF2B5EF4-FFF2-40B4-BE49-F238E27FC236}">
                <a16:creationId xmlns:a16="http://schemas.microsoft.com/office/drawing/2014/main" id="{5B4C8345-A33A-A5FA-824D-1015CBA5ABC6}"/>
              </a:ext>
            </a:extLst>
          </p:cNvPr>
          <p:cNvSpPr>
            <a:spLocks noGrp="1"/>
          </p:cNvSpPr>
          <p:nvPr>
            <p:ph type="title"/>
          </p:nvPr>
        </p:nvSpPr>
        <p:spPr>
          <a:xfrm>
            <a:off x="0" y="163285"/>
            <a:ext cx="1845129" cy="2090058"/>
          </a:xfrm>
        </p:spPr>
        <p:txBody>
          <a:bodyPr anchor="t">
            <a:normAutofit fontScale="90000"/>
          </a:bodyPr>
          <a:lstStyle/>
          <a:p>
            <a:r>
              <a:rPr lang="nb-NO" b="1" dirty="0">
                <a:solidFill>
                  <a:srgbClr val="FF0000"/>
                </a:solidFill>
              </a:rPr>
              <a:t>Gavl-maleri på Ener-haugen</a:t>
            </a:r>
            <a:br>
              <a:rPr lang="nb-NO" dirty="0">
                <a:solidFill>
                  <a:srgbClr val="FF0000"/>
                </a:solidFill>
              </a:rPr>
            </a:br>
            <a:br>
              <a:rPr lang="nb-NO" dirty="0">
                <a:solidFill>
                  <a:srgbClr val="FF0000"/>
                </a:solidFill>
              </a:rPr>
            </a:b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211503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Landkjøretøy, kjøretøy, hus&#10;&#10;Automatisk generert beskrivelse">
            <a:extLst>
              <a:ext uri="{FF2B5EF4-FFF2-40B4-BE49-F238E27FC236}">
                <a16:creationId xmlns:a16="http://schemas.microsoft.com/office/drawing/2014/main" id="{54EC365E-DB8D-80A3-DC73-E66B1F159C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373" y="0"/>
            <a:ext cx="10199627" cy="6802520"/>
          </a:xfrm>
        </p:spPr>
      </p:pic>
      <p:sp>
        <p:nvSpPr>
          <p:cNvPr id="3" name="Tittel 2">
            <a:extLst>
              <a:ext uri="{FF2B5EF4-FFF2-40B4-BE49-F238E27FC236}">
                <a16:creationId xmlns:a16="http://schemas.microsoft.com/office/drawing/2014/main" id="{52FE1998-0F3C-298C-9064-5C0EE80F3602}"/>
              </a:ext>
            </a:extLst>
          </p:cNvPr>
          <p:cNvSpPr>
            <a:spLocks noGrp="1"/>
          </p:cNvSpPr>
          <p:nvPr>
            <p:ph type="title"/>
          </p:nvPr>
        </p:nvSpPr>
        <p:spPr>
          <a:xfrm>
            <a:off x="0" y="163285"/>
            <a:ext cx="2514600" cy="2090058"/>
          </a:xfrm>
        </p:spPr>
        <p:txBody>
          <a:bodyPr anchor="t">
            <a:normAutofit fontScale="90000"/>
          </a:bodyPr>
          <a:lstStyle/>
          <a:p>
            <a:r>
              <a:rPr lang="nb-NO" b="1" dirty="0">
                <a:solidFill>
                  <a:srgbClr val="FF0000"/>
                </a:solidFill>
              </a:rPr>
              <a:t>Kampen økologiske bondegård</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985384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tre, plante, himmel&#10;&#10;Automatisk generert beskrivelse">
            <a:extLst>
              <a:ext uri="{FF2B5EF4-FFF2-40B4-BE49-F238E27FC236}">
                <a16:creationId xmlns:a16="http://schemas.microsoft.com/office/drawing/2014/main" id="{5367196F-9E05-712F-F45A-2BE6F91C45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086" y="0"/>
            <a:ext cx="10199914" cy="6922774"/>
          </a:xfrm>
        </p:spPr>
      </p:pic>
      <p:sp>
        <p:nvSpPr>
          <p:cNvPr id="3" name="Tittel 2">
            <a:extLst>
              <a:ext uri="{FF2B5EF4-FFF2-40B4-BE49-F238E27FC236}">
                <a16:creationId xmlns:a16="http://schemas.microsoft.com/office/drawing/2014/main" id="{4C160F81-6C4C-823B-84FC-905B2AB62ACD}"/>
              </a:ext>
            </a:extLst>
          </p:cNvPr>
          <p:cNvSpPr>
            <a:spLocks noGrp="1"/>
          </p:cNvSpPr>
          <p:nvPr>
            <p:ph type="title"/>
          </p:nvPr>
        </p:nvSpPr>
        <p:spPr>
          <a:xfrm>
            <a:off x="0" y="163285"/>
            <a:ext cx="3086100" cy="1436915"/>
          </a:xfrm>
        </p:spPr>
        <p:txBody>
          <a:bodyPr anchor="t">
            <a:normAutofit fontScale="90000"/>
          </a:bodyPr>
          <a:lstStyle/>
          <a:p>
            <a:r>
              <a:rPr lang="nb-NO" b="1" dirty="0">
                <a:solidFill>
                  <a:srgbClr val="FF0000"/>
                </a:solidFill>
              </a:rPr>
              <a:t>Hurdalsgate miljøgate</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136866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klær, kunst, butikk&#10;&#10;Automatisk generert beskrivelse">
            <a:extLst>
              <a:ext uri="{FF2B5EF4-FFF2-40B4-BE49-F238E27FC236}">
                <a16:creationId xmlns:a16="http://schemas.microsoft.com/office/drawing/2014/main" id="{14E08D9A-6678-AA0C-ED6E-2403C2BBD8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010075" y="-1323925"/>
            <a:ext cx="6853519" cy="9510331"/>
          </a:xfrm>
        </p:spPr>
      </p:pic>
      <p:sp>
        <p:nvSpPr>
          <p:cNvPr id="3" name="Tittel 2">
            <a:extLst>
              <a:ext uri="{FF2B5EF4-FFF2-40B4-BE49-F238E27FC236}">
                <a16:creationId xmlns:a16="http://schemas.microsoft.com/office/drawing/2014/main" id="{98F47227-E6E1-9A6E-3C3D-DBE851D41818}"/>
              </a:ext>
            </a:extLst>
          </p:cNvPr>
          <p:cNvSpPr>
            <a:spLocks noGrp="1"/>
          </p:cNvSpPr>
          <p:nvPr>
            <p:ph type="title"/>
          </p:nvPr>
        </p:nvSpPr>
        <p:spPr>
          <a:xfrm>
            <a:off x="0" y="163285"/>
            <a:ext cx="2922814" cy="1551215"/>
          </a:xfrm>
        </p:spPr>
        <p:txBody>
          <a:bodyPr anchor="t">
            <a:normAutofit fontScale="90000"/>
          </a:bodyPr>
          <a:lstStyle/>
          <a:p>
            <a:r>
              <a:rPr lang="nb-NO" b="1" dirty="0">
                <a:solidFill>
                  <a:srgbClr val="FF0000"/>
                </a:solidFill>
              </a:rPr>
              <a:t>Hurdalsgate miljøgate</a:t>
            </a:r>
            <a:br>
              <a:rPr lang="nb-NO" dirty="0">
                <a:solidFill>
                  <a:srgbClr val="FF0000"/>
                </a:solidFill>
              </a:rPr>
            </a:br>
            <a:endParaRPr lang="nb-NO" dirty="0">
              <a:solidFill>
                <a:srgbClr val="FF0000"/>
              </a:solidFill>
            </a:endParaRPr>
          </a:p>
        </p:txBody>
      </p:sp>
    </p:spTree>
    <p:extLst>
      <p:ext uri="{BB962C8B-B14F-4D97-AF65-F5344CB8AC3E}">
        <p14:creationId xmlns:p14="http://schemas.microsoft.com/office/powerpoint/2010/main" val="426999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35E73D-FA9B-1FF3-0729-3D2CD583F787}"/>
              </a:ext>
            </a:extLst>
          </p:cNvPr>
          <p:cNvSpPr>
            <a:spLocks noGrp="1"/>
          </p:cNvSpPr>
          <p:nvPr>
            <p:ph type="title"/>
          </p:nvPr>
        </p:nvSpPr>
        <p:spPr>
          <a:xfrm>
            <a:off x="363490" y="223138"/>
            <a:ext cx="3350906" cy="6234458"/>
          </a:xfrm>
        </p:spPr>
        <p:txBody>
          <a:bodyPr anchor="t">
            <a:normAutofit/>
          </a:bodyPr>
          <a:lstStyle/>
          <a:p>
            <a:r>
              <a:rPr lang="nb-NO" sz="2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lokal bakgrunnskunnskap om bydelene og hva som trengtes lå der med bakgrunn i lokale aksjoner gjennom mange år, og det at bydel Gamle Oslo hadde prioritert forbedringsarbeid i bydelen i flere år. </a:t>
            </a:r>
            <a:endParaRPr lang="nb-NO" sz="6000" dirty="0">
              <a:solidFill>
                <a:srgbClr val="FF0000"/>
              </a:solidFill>
            </a:endParaRPr>
          </a:p>
        </p:txBody>
      </p:sp>
      <p:pic>
        <p:nvPicPr>
          <p:cNvPr id="5" name="Plassholder for innhold 4" descr="Et bilde som inneholder tekst, meny, Font, papir&#10;&#10;Automatisk generert beskrivelse">
            <a:extLst>
              <a:ext uri="{FF2B5EF4-FFF2-40B4-BE49-F238E27FC236}">
                <a16:creationId xmlns:a16="http://schemas.microsoft.com/office/drawing/2014/main" id="{4A6BDDE3-5E43-B195-0F1B-328F31ACE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2447" y="24082"/>
            <a:ext cx="4867334" cy="6864957"/>
          </a:xfrm>
        </p:spPr>
      </p:pic>
    </p:spTree>
    <p:extLst>
      <p:ext uri="{BB962C8B-B14F-4D97-AF65-F5344CB8AC3E}">
        <p14:creationId xmlns:p14="http://schemas.microsoft.com/office/powerpoint/2010/main" val="406990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kart, Flyfoto, Urban design, fugleperspektiv&#10;&#10;Automatisk generert beskrivelse">
            <a:extLst>
              <a:ext uri="{FF2B5EF4-FFF2-40B4-BE49-F238E27FC236}">
                <a16:creationId xmlns:a16="http://schemas.microsoft.com/office/drawing/2014/main" id="{A2CC5CCE-99AE-6AD5-2962-5A5E4EF4E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3028" y="0"/>
            <a:ext cx="6878972" cy="6878972"/>
          </a:xfrm>
        </p:spPr>
      </p:pic>
      <p:sp>
        <p:nvSpPr>
          <p:cNvPr id="4" name="TekstSylinder 3">
            <a:extLst>
              <a:ext uri="{FF2B5EF4-FFF2-40B4-BE49-F238E27FC236}">
                <a16:creationId xmlns:a16="http://schemas.microsoft.com/office/drawing/2014/main" id="{5CC8D4A4-0A44-045E-4090-C357307FE540}"/>
              </a:ext>
            </a:extLst>
          </p:cNvPr>
          <p:cNvSpPr txBox="1"/>
          <p:nvPr/>
        </p:nvSpPr>
        <p:spPr>
          <a:xfrm>
            <a:off x="173491" y="260581"/>
            <a:ext cx="4831216" cy="3046988"/>
          </a:xfrm>
          <a:prstGeom prst="rect">
            <a:avLst/>
          </a:prstGeom>
          <a:noFill/>
        </p:spPr>
        <p:txBody>
          <a:bodyPr wrap="square">
            <a:spAutoFit/>
          </a:bodyPr>
          <a:lstStyle/>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Oppstart Klosterenga basert på visjonen og samarbeid med Bård Breivik.</a:t>
            </a:r>
          </a:p>
          <a:p>
            <a:endParaRPr lang="nb-NO" sz="3200" dirty="0">
              <a:solidFill>
                <a:srgbClr val="FF0000"/>
              </a:solidFill>
              <a:latin typeface="Aptos" panose="020B0004020202020204" pitchFamily="34" charset="0"/>
              <a:cs typeface="Times New Roman" panose="02020603050405020304" pitchFamily="18" charset="0"/>
            </a:endParaRPr>
          </a:p>
          <a:p>
            <a:r>
              <a:rPr lang="nb-NO" sz="3200" dirty="0">
                <a:solidFill>
                  <a:srgbClr val="FF0000"/>
                </a:solidFill>
                <a:latin typeface="Aptos" panose="020B0004020202020204" pitchFamily="34" charset="0"/>
                <a:cs typeface="Times New Roman" panose="02020603050405020304" pitchFamily="18" charset="0"/>
              </a:rPr>
              <a:t>(Visjon 1992)</a:t>
            </a:r>
            <a:endParaRPr lang="nb-NO" sz="3200" dirty="0">
              <a:solidFill>
                <a:srgbClr val="FF0000"/>
              </a:solidFill>
            </a:endParaRPr>
          </a:p>
        </p:txBody>
      </p:sp>
    </p:spTree>
    <p:extLst>
      <p:ext uri="{BB962C8B-B14F-4D97-AF65-F5344CB8AC3E}">
        <p14:creationId xmlns:p14="http://schemas.microsoft.com/office/powerpoint/2010/main" val="113238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sort og hvit, konstruksjon, himmel&#10;&#10;Automatisk generert beskrivelse">
            <a:extLst>
              <a:ext uri="{FF2B5EF4-FFF2-40B4-BE49-F238E27FC236}">
                <a16:creationId xmlns:a16="http://schemas.microsoft.com/office/drawing/2014/main" id="{53F67014-00BD-E5F2-BE64-2D4A52866C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188" y="0"/>
            <a:ext cx="10282812" cy="6858000"/>
          </a:xfrm>
        </p:spPr>
      </p:pic>
      <p:sp>
        <p:nvSpPr>
          <p:cNvPr id="3" name="TekstSylinder 2">
            <a:extLst>
              <a:ext uri="{FF2B5EF4-FFF2-40B4-BE49-F238E27FC236}">
                <a16:creationId xmlns:a16="http://schemas.microsoft.com/office/drawing/2014/main" id="{6ED16AA0-8E64-6902-DF92-E531322D4ABE}"/>
              </a:ext>
            </a:extLst>
          </p:cNvPr>
          <p:cNvSpPr txBox="1"/>
          <p:nvPr/>
        </p:nvSpPr>
        <p:spPr>
          <a:xfrm>
            <a:off x="173491" y="260581"/>
            <a:ext cx="2594202" cy="2062103"/>
          </a:xfrm>
          <a:prstGeom prst="rect">
            <a:avLst/>
          </a:prstGeom>
          <a:noFill/>
        </p:spPr>
        <p:txBody>
          <a:bodyPr wrap="square">
            <a:spAutoFit/>
          </a:bodyPr>
          <a:lstStyle/>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Undergangen</a:t>
            </a:r>
          </a:p>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Harald Hårdrådes plass</a:t>
            </a:r>
            <a:endParaRPr lang="nb-NO" sz="3200" dirty="0">
              <a:solidFill>
                <a:srgbClr val="FF0000"/>
              </a:solidFill>
            </a:endParaRPr>
          </a:p>
        </p:txBody>
      </p:sp>
    </p:spTree>
    <p:extLst>
      <p:ext uri="{BB962C8B-B14F-4D97-AF65-F5344CB8AC3E}">
        <p14:creationId xmlns:p14="http://schemas.microsoft.com/office/powerpoint/2010/main" val="420037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tegning, kart, kunst&#10;&#10;Automatisk generert beskrivelse">
            <a:extLst>
              <a:ext uri="{FF2B5EF4-FFF2-40B4-BE49-F238E27FC236}">
                <a16:creationId xmlns:a16="http://schemas.microsoft.com/office/drawing/2014/main" id="{470F620A-B0BD-E577-59DB-A291AC8427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406999" y="-767299"/>
            <a:ext cx="6959052" cy="8493651"/>
          </a:xfrm>
        </p:spPr>
      </p:pic>
      <p:sp>
        <p:nvSpPr>
          <p:cNvPr id="3" name="TekstSylinder 2">
            <a:extLst>
              <a:ext uri="{FF2B5EF4-FFF2-40B4-BE49-F238E27FC236}">
                <a16:creationId xmlns:a16="http://schemas.microsoft.com/office/drawing/2014/main" id="{E0C322B3-139A-70B9-1C1B-3BE8F2D7D22D}"/>
              </a:ext>
            </a:extLst>
          </p:cNvPr>
          <p:cNvSpPr txBox="1"/>
          <p:nvPr/>
        </p:nvSpPr>
        <p:spPr>
          <a:xfrm>
            <a:off x="173491" y="260581"/>
            <a:ext cx="3394302" cy="5139869"/>
          </a:xfrm>
          <a:prstGeom prst="rect">
            <a:avLst/>
          </a:prstGeom>
          <a:noFill/>
        </p:spPr>
        <p:txBody>
          <a:bodyPr wrap="square">
            <a:spAutoFit/>
          </a:bodyPr>
          <a:lstStyle/>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Overordnede visjoner ble laget i flere utgaver. Den første ble ferdig i 1992</a:t>
            </a:r>
          </a:p>
          <a:p>
            <a:endParaRPr lang="nb-NO" sz="3200" dirty="0">
              <a:solidFill>
                <a:srgbClr val="FF0000"/>
              </a:solidFill>
              <a:latin typeface="Aptos" panose="020B0004020202020204" pitchFamily="34" charset="0"/>
              <a:cs typeface="Times New Roman" panose="02020603050405020304" pitchFamily="18" charset="0"/>
            </a:endParaRPr>
          </a:p>
          <a:p>
            <a:r>
              <a:rPr lang="nb-NO" sz="2000" dirty="0">
                <a:solidFill>
                  <a:srgbClr val="FF0000"/>
                </a:solidFill>
                <a:latin typeface="Aptos" panose="020B0004020202020204" pitchFamily="34" charset="0"/>
                <a:cs typeface="Times New Roman" panose="02020603050405020304" pitchFamily="18" charset="0"/>
              </a:rPr>
              <a:t>De ble laget i fellesskap av tre arkitektkontorer med lokal kunnskap og engasjement for bydelens utvikling: </a:t>
            </a:r>
            <a:r>
              <a:rPr lang="nb-NO" sz="1800"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Enerhaugen Arkitektkontor, Isdahl og Løvstakken, og Arkitektskap</a:t>
            </a:r>
            <a:endParaRPr lang="nb-NO" sz="2000" dirty="0">
              <a:solidFill>
                <a:srgbClr val="FF0000"/>
              </a:solidFill>
            </a:endParaRPr>
          </a:p>
        </p:txBody>
      </p:sp>
    </p:spTree>
    <p:extLst>
      <p:ext uri="{BB962C8B-B14F-4D97-AF65-F5344CB8AC3E}">
        <p14:creationId xmlns:p14="http://schemas.microsoft.com/office/powerpoint/2010/main" val="4255728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kart&#10;&#10;Automatisk generert beskrivelse">
            <a:extLst>
              <a:ext uri="{FF2B5EF4-FFF2-40B4-BE49-F238E27FC236}">
                <a16:creationId xmlns:a16="http://schemas.microsoft.com/office/drawing/2014/main" id="{0BF0F641-5B47-190D-9849-E39C4DE26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235842" y="-1285937"/>
            <a:ext cx="6888560" cy="9399314"/>
          </a:xfrm>
        </p:spPr>
      </p:pic>
      <p:sp>
        <p:nvSpPr>
          <p:cNvPr id="3" name="TekstSylinder 2">
            <a:extLst>
              <a:ext uri="{FF2B5EF4-FFF2-40B4-BE49-F238E27FC236}">
                <a16:creationId xmlns:a16="http://schemas.microsoft.com/office/drawing/2014/main" id="{E23635F3-9F6D-A3FC-9DDA-B3F52C70FB36}"/>
              </a:ext>
            </a:extLst>
          </p:cNvPr>
          <p:cNvSpPr txBox="1"/>
          <p:nvPr/>
        </p:nvSpPr>
        <p:spPr>
          <a:xfrm>
            <a:off x="173491" y="260581"/>
            <a:ext cx="2806974" cy="6186309"/>
          </a:xfrm>
          <a:prstGeom prst="rect">
            <a:avLst/>
          </a:prstGeom>
          <a:noFill/>
        </p:spPr>
        <p:txBody>
          <a:bodyPr wrap="square">
            <a:spAutoFit/>
          </a:bodyPr>
          <a:lstStyle/>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Overordnede visjoner ble laget i flere utgaver. Den første ble ferdig i 1992</a:t>
            </a:r>
          </a:p>
          <a:p>
            <a:endParaRPr lang="nb-NO" sz="3200" dirty="0">
              <a:solidFill>
                <a:srgbClr val="FF0000"/>
              </a:solidFill>
              <a:latin typeface="Aptos" panose="020B0004020202020204" pitchFamily="34" charset="0"/>
              <a:cs typeface="Times New Roman" panose="02020603050405020304" pitchFamily="18" charset="0"/>
            </a:endParaRPr>
          </a:p>
          <a:p>
            <a:r>
              <a:rPr lang="nb-NO" sz="2000" dirty="0">
                <a:solidFill>
                  <a:srgbClr val="FF0000"/>
                </a:solidFill>
                <a:latin typeface="Aptos" panose="020B0004020202020204" pitchFamily="34" charset="0"/>
                <a:cs typeface="Times New Roman" panose="02020603050405020304" pitchFamily="18" charset="0"/>
              </a:rPr>
              <a:t>De ble laget i fellesskap av tre arkitektkontorer med lokal kunnskap og engasjement for bydelens utvikling: </a:t>
            </a:r>
            <a:r>
              <a:rPr lang="nb-NO" sz="1800"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Enerhaugen Arkitektkontor, Isdahl og Løvstakken, og Arkitektskap</a:t>
            </a:r>
            <a:endParaRPr lang="nb-NO" sz="2000" dirty="0">
              <a:solidFill>
                <a:srgbClr val="FF0000"/>
              </a:solidFill>
            </a:endParaRPr>
          </a:p>
        </p:txBody>
      </p:sp>
    </p:spTree>
    <p:extLst>
      <p:ext uri="{BB962C8B-B14F-4D97-AF65-F5344CB8AC3E}">
        <p14:creationId xmlns:p14="http://schemas.microsoft.com/office/powerpoint/2010/main" val="1467259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8221505-C624-FE04-2AD0-9986E4B77F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3047" y="0"/>
            <a:ext cx="8072503" cy="6910673"/>
          </a:xfrm>
        </p:spPr>
      </p:pic>
      <p:sp>
        <p:nvSpPr>
          <p:cNvPr id="3" name="TekstSylinder 2">
            <a:extLst>
              <a:ext uri="{FF2B5EF4-FFF2-40B4-BE49-F238E27FC236}">
                <a16:creationId xmlns:a16="http://schemas.microsoft.com/office/drawing/2014/main" id="{DD6BB284-170B-E348-4D8A-AAE20780886B}"/>
              </a:ext>
            </a:extLst>
          </p:cNvPr>
          <p:cNvSpPr txBox="1"/>
          <p:nvPr/>
        </p:nvSpPr>
        <p:spPr>
          <a:xfrm>
            <a:off x="173491" y="260581"/>
            <a:ext cx="4540497" cy="3046988"/>
          </a:xfrm>
          <a:prstGeom prst="rect">
            <a:avLst/>
          </a:prstGeom>
          <a:noFill/>
        </p:spPr>
        <p:txBody>
          <a:bodyPr wrap="square">
            <a:spAutoFit/>
          </a:bodyPr>
          <a:lstStyle/>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Boliger på Oslo kretsfengsel etter at fengselet var tenkt nedlagt </a:t>
            </a:r>
          </a:p>
          <a:p>
            <a:endParaRPr lang="nb-NO" sz="32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r>
              <a:rPr lang="nb-NO" sz="32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fortsatt uløst</a:t>
            </a:r>
            <a:endParaRPr lang="nb-NO" sz="3200" dirty="0">
              <a:solidFill>
                <a:srgbClr val="FF0000"/>
              </a:solidFill>
            </a:endParaRPr>
          </a:p>
        </p:txBody>
      </p:sp>
    </p:spTree>
    <p:extLst>
      <p:ext uri="{BB962C8B-B14F-4D97-AF65-F5344CB8AC3E}">
        <p14:creationId xmlns:p14="http://schemas.microsoft.com/office/powerpoint/2010/main" val="386287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bok, plakat&#10;&#10;Automatisk generert beskrivelse">
            <a:extLst>
              <a:ext uri="{FF2B5EF4-FFF2-40B4-BE49-F238E27FC236}">
                <a16:creationId xmlns:a16="http://schemas.microsoft.com/office/drawing/2014/main" id="{0574784C-FFE9-2791-224C-3653132978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0723" y="13717"/>
            <a:ext cx="3456263" cy="6922252"/>
          </a:xfrm>
        </p:spPr>
      </p:pic>
      <p:sp>
        <p:nvSpPr>
          <p:cNvPr id="4" name="TekstSylinder 3">
            <a:extLst>
              <a:ext uri="{FF2B5EF4-FFF2-40B4-BE49-F238E27FC236}">
                <a16:creationId xmlns:a16="http://schemas.microsoft.com/office/drawing/2014/main" id="{14B63693-3B84-CAA0-A511-9945B48F012F}"/>
              </a:ext>
            </a:extLst>
          </p:cNvPr>
          <p:cNvSpPr txBox="1"/>
          <p:nvPr/>
        </p:nvSpPr>
        <p:spPr>
          <a:xfrm>
            <a:off x="246970" y="395291"/>
            <a:ext cx="3573915" cy="4832092"/>
          </a:xfrm>
          <a:prstGeom prst="rect">
            <a:avLst/>
          </a:prstGeom>
          <a:noFill/>
        </p:spPr>
        <p:txBody>
          <a:bodyPr wrap="square">
            <a:spAutoFit/>
          </a:bodyPr>
          <a:lstStyle/>
          <a:p>
            <a:r>
              <a:rPr lang="nb-NO" sz="40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Ny videregående skole i Grønland Trelastlager</a:t>
            </a:r>
          </a:p>
          <a:p>
            <a:endParaRPr lang="nb-NO"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endParaRPr lang="nb-NO"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r>
              <a:rPr lang="nb-NO" sz="2400" dirty="0">
                <a:solidFill>
                  <a:srgbClr val="FF0000"/>
                </a:solidFill>
                <a:latin typeface="Aptos" panose="020B0004020202020204" pitchFamily="34" charset="0"/>
                <a:ea typeface="Aptos" panose="020B0004020202020204" pitchFamily="34" charset="0"/>
                <a:cs typeface="Times New Roman" panose="02020603050405020304" pitchFamily="18" charset="0"/>
              </a:rPr>
              <a:t>Ikke</a:t>
            </a:r>
            <a:r>
              <a:rPr lang="nb-NO" sz="24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gjennomført, men i dag tilsvarende skole på Fyrstikk torget. </a:t>
            </a:r>
            <a:endParaRPr lang="nb-NO" sz="2400" dirty="0">
              <a:solidFill>
                <a:srgbClr val="FF0000"/>
              </a:solidFill>
            </a:endParaRPr>
          </a:p>
        </p:txBody>
      </p:sp>
    </p:spTree>
    <p:extLst>
      <p:ext uri="{BB962C8B-B14F-4D97-AF65-F5344CB8AC3E}">
        <p14:creationId xmlns:p14="http://schemas.microsoft.com/office/powerpoint/2010/main" val="73386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sky, himmel, tre&#10;&#10;Automatisk generert beskrivelse">
            <a:extLst>
              <a:ext uri="{FF2B5EF4-FFF2-40B4-BE49-F238E27FC236}">
                <a16:creationId xmlns:a16="http://schemas.microsoft.com/office/drawing/2014/main" id="{D4E8A8DA-8636-75A6-95EF-85A20FCA66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4165" y="0"/>
            <a:ext cx="8667835" cy="6858000"/>
          </a:xfrm>
        </p:spPr>
      </p:pic>
      <p:sp>
        <p:nvSpPr>
          <p:cNvPr id="4" name="TekstSylinder 3">
            <a:extLst>
              <a:ext uri="{FF2B5EF4-FFF2-40B4-BE49-F238E27FC236}">
                <a16:creationId xmlns:a16="http://schemas.microsoft.com/office/drawing/2014/main" id="{84EDDC9B-D6DB-7F30-060E-E419B4B1AD85}"/>
              </a:ext>
            </a:extLst>
          </p:cNvPr>
          <p:cNvSpPr txBox="1"/>
          <p:nvPr/>
        </p:nvSpPr>
        <p:spPr>
          <a:xfrm>
            <a:off x="83685" y="81095"/>
            <a:ext cx="3231015" cy="6904967"/>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r>
              <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nb-NO"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Mange av de fysiske prosjektene står der i dag, og er viktige oppgraderinger i bylandskapet. Er viktige miljøelementer i bydelen, og setter sitt preg på miljøene, som viktige møteplasser, steder å være, trivselselementer, mm  </a:t>
            </a:r>
          </a:p>
          <a:p>
            <a:pPr>
              <a:lnSpc>
                <a:spcPct val="107000"/>
              </a:lnSpc>
              <a:spcAft>
                <a:spcPts val="800"/>
              </a:spcAft>
            </a:pPr>
            <a:endParaRPr lang="nb-NO"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gn="r">
              <a:lnSpc>
                <a:spcPct val="107000"/>
              </a:lnSpc>
              <a:spcAft>
                <a:spcPts val="800"/>
              </a:spcAft>
            </a:pPr>
            <a:r>
              <a:rPr lang="nb-NO" sz="2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Sørli plass</a:t>
            </a:r>
          </a:p>
        </p:txBody>
      </p:sp>
    </p:spTree>
    <p:extLst>
      <p:ext uri="{BB962C8B-B14F-4D97-AF65-F5344CB8AC3E}">
        <p14:creationId xmlns:p14="http://schemas.microsoft.com/office/powerpoint/2010/main" val="1437573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lassholder for innhold 8" descr="Et bilde som inneholder utendørs, himmel, sky, lekeplass&#10;&#10;Automatisk generert beskrivelse">
            <a:extLst>
              <a:ext uri="{FF2B5EF4-FFF2-40B4-BE49-F238E27FC236}">
                <a16:creationId xmlns:a16="http://schemas.microsoft.com/office/drawing/2014/main" id="{BB2DA465-0138-AB40-EB34-164381EC9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1136" y="0"/>
            <a:ext cx="9140864" cy="6855648"/>
          </a:xfrm>
        </p:spPr>
      </p:pic>
      <p:sp>
        <p:nvSpPr>
          <p:cNvPr id="3" name="TekstSylinder 2">
            <a:extLst>
              <a:ext uri="{FF2B5EF4-FFF2-40B4-BE49-F238E27FC236}">
                <a16:creationId xmlns:a16="http://schemas.microsoft.com/office/drawing/2014/main" id="{4880C438-4D36-DDDC-666C-9D70AA8A0B9F}"/>
              </a:ext>
            </a:extLst>
          </p:cNvPr>
          <p:cNvSpPr txBox="1"/>
          <p:nvPr/>
        </p:nvSpPr>
        <p:spPr>
          <a:xfrm>
            <a:off x="83685" y="81095"/>
            <a:ext cx="2886695" cy="7830862"/>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r>
              <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nb-NO"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b-NO"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Mange av de fysiske prosjektene står der i dag, og er viktige oppgraderinger i bylandskapet. Er viktige miljøelementer i bydelen, og setter sitt preg på miljøene, som gode møteplasser, steder å være, trivselselementer, mm  </a:t>
            </a:r>
          </a:p>
          <a:p>
            <a:pPr>
              <a:lnSpc>
                <a:spcPct val="107000"/>
              </a:lnSpc>
              <a:spcAft>
                <a:spcPts val="800"/>
              </a:spcAft>
            </a:pPr>
            <a:endParaRPr lang="nb-NO"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gn="r">
              <a:lnSpc>
                <a:spcPct val="107000"/>
              </a:lnSpc>
              <a:spcAft>
                <a:spcPts val="800"/>
              </a:spcAft>
            </a:pPr>
            <a:endParaRPr lang="nb-NO" sz="2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0529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himmel, tre, gress&#10;&#10;Automatisk generert beskrivelse">
            <a:extLst>
              <a:ext uri="{FF2B5EF4-FFF2-40B4-BE49-F238E27FC236}">
                <a16:creationId xmlns:a16="http://schemas.microsoft.com/office/drawing/2014/main" id="{BD72B4AF-B975-6462-50B8-E6126D6A3D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36" y="0"/>
            <a:ext cx="12282871" cy="7189976"/>
          </a:xfrm>
        </p:spPr>
      </p:pic>
      <p:sp>
        <p:nvSpPr>
          <p:cNvPr id="2" name="TekstSylinder 1">
            <a:extLst>
              <a:ext uri="{FF2B5EF4-FFF2-40B4-BE49-F238E27FC236}">
                <a16:creationId xmlns:a16="http://schemas.microsoft.com/office/drawing/2014/main" id="{58F42AB0-017A-8755-DF0C-F9CB34428A72}"/>
              </a:ext>
            </a:extLst>
          </p:cNvPr>
          <p:cNvSpPr txBox="1"/>
          <p:nvPr/>
        </p:nvSpPr>
        <p:spPr>
          <a:xfrm>
            <a:off x="95044" y="4425914"/>
            <a:ext cx="3231015" cy="2182072"/>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endPar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03776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tre, plante, himmel&#10;&#10;Automatisk generert beskrivelse">
            <a:extLst>
              <a:ext uri="{FF2B5EF4-FFF2-40B4-BE49-F238E27FC236}">
                <a16:creationId xmlns:a16="http://schemas.microsoft.com/office/drawing/2014/main" id="{8CC6708E-B850-BDC6-171A-EC824AA4CE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2311" y="-80933"/>
            <a:ext cx="5204199" cy="6938934"/>
          </a:xfrm>
        </p:spPr>
      </p:pic>
      <p:sp>
        <p:nvSpPr>
          <p:cNvPr id="3" name="TekstSylinder 2">
            <a:extLst>
              <a:ext uri="{FF2B5EF4-FFF2-40B4-BE49-F238E27FC236}">
                <a16:creationId xmlns:a16="http://schemas.microsoft.com/office/drawing/2014/main" id="{A168F6EA-5FEA-CFDD-4731-F5C6BC8752DA}"/>
              </a:ext>
            </a:extLst>
          </p:cNvPr>
          <p:cNvSpPr txBox="1"/>
          <p:nvPr/>
        </p:nvSpPr>
        <p:spPr>
          <a:xfrm>
            <a:off x="83685" y="81095"/>
            <a:ext cx="3231015" cy="2182072"/>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endPar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26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F723D7-9FE7-CEAF-6BAC-1941BE9395D4}"/>
              </a:ext>
            </a:extLst>
          </p:cNvPr>
          <p:cNvSpPr>
            <a:spLocks noGrp="1"/>
          </p:cNvSpPr>
          <p:nvPr>
            <p:ph type="title"/>
          </p:nvPr>
        </p:nvSpPr>
        <p:spPr>
          <a:xfrm>
            <a:off x="261258" y="181745"/>
            <a:ext cx="3509932" cy="4935488"/>
          </a:xfrm>
        </p:spPr>
        <p:txBody>
          <a:bodyPr anchor="t"/>
          <a:lstStyle/>
          <a:p>
            <a: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Ubyråkratisk arbeidsmåte med miljøbyavtaler – 1</a:t>
            </a: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Sørli plass</a:t>
            </a: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br>
            <a:r>
              <a:rPr lang="nb-NO"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Kort vei fra ide til avtale om gjennomføring, og deretter at prosjektene ble realisert</a:t>
            </a:r>
            <a:r>
              <a:rPr lang="nb-NO"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nb-NO" dirty="0">
              <a:solidFill>
                <a:schemeClr val="bg1"/>
              </a:solidFill>
            </a:endParaRPr>
          </a:p>
        </p:txBody>
      </p:sp>
      <p:pic>
        <p:nvPicPr>
          <p:cNvPr id="5" name="Plassholder for innhold 4" descr="Et bilde som inneholder tekst, papir, brev, blekk&#10;&#10;Automatisk generert beskrivelse">
            <a:extLst>
              <a:ext uri="{FF2B5EF4-FFF2-40B4-BE49-F238E27FC236}">
                <a16:creationId xmlns:a16="http://schemas.microsoft.com/office/drawing/2014/main" id="{3FBCB17E-05A8-7BA7-C2FD-82BAC4584F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9242" y="20944"/>
            <a:ext cx="4816219" cy="6823456"/>
          </a:xfrm>
        </p:spPr>
      </p:pic>
    </p:spTree>
    <p:extLst>
      <p:ext uri="{BB962C8B-B14F-4D97-AF65-F5344CB8AC3E}">
        <p14:creationId xmlns:p14="http://schemas.microsoft.com/office/powerpoint/2010/main" val="2165291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himmel, konstruksjon, tekst&#10;&#10;Automatisk generert beskrivelse">
            <a:extLst>
              <a:ext uri="{FF2B5EF4-FFF2-40B4-BE49-F238E27FC236}">
                <a16:creationId xmlns:a16="http://schemas.microsoft.com/office/drawing/2014/main" id="{979F1EF5-CD18-4D92-DB94-FA1959E241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8128" y="-495060"/>
            <a:ext cx="9203871" cy="7315423"/>
          </a:xfrm>
        </p:spPr>
      </p:pic>
      <p:sp>
        <p:nvSpPr>
          <p:cNvPr id="3" name="TekstSylinder 2">
            <a:extLst>
              <a:ext uri="{FF2B5EF4-FFF2-40B4-BE49-F238E27FC236}">
                <a16:creationId xmlns:a16="http://schemas.microsoft.com/office/drawing/2014/main" id="{CB81FEB0-7AC9-26FF-06CF-E0C25F2BE623}"/>
              </a:ext>
            </a:extLst>
          </p:cNvPr>
          <p:cNvSpPr txBox="1"/>
          <p:nvPr/>
        </p:nvSpPr>
        <p:spPr>
          <a:xfrm>
            <a:off x="83685" y="81095"/>
            <a:ext cx="3231015" cy="2182072"/>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endPar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6126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konstruksjon, bil, himmel&#10;&#10;Automatisk generert beskrivelse">
            <a:extLst>
              <a:ext uri="{FF2B5EF4-FFF2-40B4-BE49-F238E27FC236}">
                <a16:creationId xmlns:a16="http://schemas.microsoft.com/office/drawing/2014/main" id="{5B879000-A00C-DCE3-0A33-B0E93FED7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312" y="0"/>
            <a:ext cx="10206688" cy="6869957"/>
          </a:xfrm>
        </p:spPr>
      </p:pic>
      <p:sp>
        <p:nvSpPr>
          <p:cNvPr id="3" name="TekstSylinder 2">
            <a:extLst>
              <a:ext uri="{FF2B5EF4-FFF2-40B4-BE49-F238E27FC236}">
                <a16:creationId xmlns:a16="http://schemas.microsoft.com/office/drawing/2014/main" id="{FD6667B5-8ED1-D701-7616-8274D5743E1B}"/>
              </a:ext>
            </a:extLst>
          </p:cNvPr>
          <p:cNvSpPr txBox="1"/>
          <p:nvPr/>
        </p:nvSpPr>
        <p:spPr>
          <a:xfrm>
            <a:off x="83685" y="81095"/>
            <a:ext cx="3231015" cy="2182072"/>
          </a:xfrm>
          <a:prstGeom prst="rect">
            <a:avLst/>
          </a:prstGeom>
          <a:noFill/>
        </p:spPr>
        <p:txBody>
          <a:bodyPr wrap="square">
            <a:spAutoFit/>
          </a:bodyPr>
          <a:lstStyle/>
          <a:p>
            <a:pPr>
              <a:lnSpc>
                <a:spcPct val="107000"/>
              </a:lnSpc>
              <a:spcAft>
                <a:spcPts val="800"/>
              </a:spcAft>
            </a:pPr>
            <a:r>
              <a:rPr lang="nb-NO"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Mye ble satt i gang, og mye lever fortsatt i beste velgående</a:t>
            </a:r>
            <a:endParaRPr lang="nb-NO"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4033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lassholder for innhold 8" descr="Et bilde som inneholder utendørs, himmel, sky, plante&#10;&#10;Automatisk generert beskrivelse">
            <a:extLst>
              <a:ext uri="{FF2B5EF4-FFF2-40B4-BE49-F238E27FC236}">
                <a16:creationId xmlns:a16="http://schemas.microsoft.com/office/drawing/2014/main" id="{A3ADAF34-90ED-9126-E66E-D39BE30DB3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7080" y="1"/>
            <a:ext cx="9234920" cy="6865616"/>
          </a:xfrm>
        </p:spPr>
      </p:pic>
      <p:sp>
        <p:nvSpPr>
          <p:cNvPr id="3" name="TekstSylinder 2">
            <a:extLst>
              <a:ext uri="{FF2B5EF4-FFF2-40B4-BE49-F238E27FC236}">
                <a16:creationId xmlns:a16="http://schemas.microsoft.com/office/drawing/2014/main" id="{E53D7901-2A74-DBBA-DA20-CE28323C4D32}"/>
              </a:ext>
            </a:extLst>
          </p:cNvPr>
          <p:cNvSpPr txBox="1"/>
          <p:nvPr/>
        </p:nvSpPr>
        <p:spPr>
          <a:xfrm>
            <a:off x="83686" y="81095"/>
            <a:ext cx="2873396" cy="6635856"/>
          </a:xfrm>
          <a:prstGeom prst="rect">
            <a:avLst/>
          </a:prstGeom>
          <a:noFill/>
        </p:spPr>
        <p:txBody>
          <a:bodyPr wrap="square">
            <a:spAutoFit/>
          </a:bodyPr>
          <a:lstStyle/>
          <a:p>
            <a:pPr>
              <a:lnSpc>
                <a:spcPct val="107000"/>
              </a:lnSpc>
              <a:spcAft>
                <a:spcPts val="800"/>
              </a:spcAft>
            </a:pPr>
            <a:r>
              <a:rPr lang="nb-NO" sz="24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Visjonene har stimulert til fortsettelse av miljøutviklingen, særlig </a:t>
            </a:r>
            <a:r>
              <a:rPr lang="nb-NO" sz="2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Klosterenga Parken </a:t>
            </a:r>
          </a:p>
          <a:p>
            <a:pPr>
              <a:lnSpc>
                <a:spcPct val="107000"/>
              </a:lnSpc>
              <a:spcAft>
                <a:spcPts val="800"/>
              </a:spcAft>
            </a:pPr>
            <a:r>
              <a:rPr lang="nb-NO" sz="24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som det tok nesten 30 år å få realisert. Lang og krevende innsats ikke minst viktig var idemaker Bård Breivik, Jørn Skaare og lokal pådriveorganisasjon i Gamlebyen. </a:t>
            </a:r>
            <a:endParaRPr lang="nb-NO" sz="3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570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brev, papir, blekk&#10;&#10;Automatisk generert beskrivelse">
            <a:extLst>
              <a:ext uri="{FF2B5EF4-FFF2-40B4-BE49-F238E27FC236}">
                <a16:creationId xmlns:a16="http://schemas.microsoft.com/office/drawing/2014/main" id="{744BE445-8D1A-BD77-2A41-BE1F8308A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268" y="-45834"/>
            <a:ext cx="4475449" cy="6892946"/>
          </a:xfrm>
        </p:spPr>
      </p:pic>
      <p:sp>
        <p:nvSpPr>
          <p:cNvPr id="3" name="Tittel 1">
            <a:extLst>
              <a:ext uri="{FF2B5EF4-FFF2-40B4-BE49-F238E27FC236}">
                <a16:creationId xmlns:a16="http://schemas.microsoft.com/office/drawing/2014/main" id="{132D3A4A-07BF-197B-7B3C-704FA336BE1D}"/>
              </a:ext>
            </a:extLst>
          </p:cNvPr>
          <p:cNvSpPr>
            <a:spLocks noGrp="1"/>
          </p:cNvSpPr>
          <p:nvPr>
            <p:ph type="title"/>
          </p:nvPr>
        </p:nvSpPr>
        <p:spPr>
          <a:xfrm>
            <a:off x="261258" y="181745"/>
            <a:ext cx="3509932" cy="4935488"/>
          </a:xfrm>
        </p:spPr>
        <p:txBody>
          <a:bodyPr anchor="t"/>
          <a:lstStyle/>
          <a:p>
            <a: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Ubyråkratisk arbeidsmåte med miljøbyavtaler – 2</a:t>
            </a: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Tøyenbekken 5</a:t>
            </a: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3200" b="1"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br>
            <a:br>
              <a:rPr lang="nb-NO"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br>
            <a:r>
              <a:rPr lang="nb-NO"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Kort vei fra ide til avtale om gjennomføring, og deretter at prosjektene ble realisert</a:t>
            </a:r>
            <a:r>
              <a:rPr lang="nb-NO"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nb-NO" dirty="0">
              <a:solidFill>
                <a:schemeClr val="bg1"/>
              </a:solidFill>
            </a:endParaRPr>
          </a:p>
        </p:txBody>
      </p:sp>
    </p:spTree>
    <p:extLst>
      <p:ext uri="{BB962C8B-B14F-4D97-AF65-F5344CB8AC3E}">
        <p14:creationId xmlns:p14="http://schemas.microsoft.com/office/powerpoint/2010/main" val="131098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grunn, utendørs, klær, kjøretøy&#10;&#10;Automatisk generert beskrivelse">
            <a:extLst>
              <a:ext uri="{FF2B5EF4-FFF2-40B4-BE49-F238E27FC236}">
                <a16:creationId xmlns:a16="http://schemas.microsoft.com/office/drawing/2014/main" id="{AFEFD94E-8513-9D13-EF3D-AF527231DB1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19200" y="0"/>
            <a:ext cx="10972800" cy="6870700"/>
          </a:xfrm>
        </p:spPr>
      </p:pic>
      <p:sp>
        <p:nvSpPr>
          <p:cNvPr id="3" name="Tittel 2">
            <a:extLst>
              <a:ext uri="{FF2B5EF4-FFF2-40B4-BE49-F238E27FC236}">
                <a16:creationId xmlns:a16="http://schemas.microsoft.com/office/drawing/2014/main" id="{432A339B-6C61-6880-1A16-81852D2B6656}"/>
              </a:ext>
            </a:extLst>
          </p:cNvPr>
          <p:cNvSpPr>
            <a:spLocks noGrp="1"/>
          </p:cNvSpPr>
          <p:nvPr>
            <p:ph type="title"/>
          </p:nvPr>
        </p:nvSpPr>
        <p:spPr>
          <a:xfrm>
            <a:off x="0" y="4333461"/>
            <a:ext cx="4589040" cy="1969798"/>
          </a:xfrm>
        </p:spPr>
        <p:txBody>
          <a:bodyPr anchor="b"/>
          <a:lstStyle/>
          <a:p>
            <a:pPr>
              <a:lnSpc>
                <a:spcPct val="107000"/>
              </a:lnSpc>
              <a:spcAft>
                <a:spcPts val="800"/>
              </a:spcAft>
            </a:pPr>
            <a:r>
              <a:rPr lang="nb-NO"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Mange prosjekter satt i gang, dels som entrepriser, men også kombinerte prosjekter med sysselsettingseffekt, arbeidstreningseffekt, stimulerte til lokal innsats og frivillig deltakelse. </a:t>
            </a:r>
            <a:r>
              <a:rPr lang="nb-NO"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Noe som gjorde at man fikk mye ut av pengene.</a:t>
            </a:r>
            <a:endParaRPr lang="nb-NO" dirty="0">
              <a:solidFill>
                <a:schemeClr val="bg1"/>
              </a:solidFill>
            </a:endParaRPr>
          </a:p>
        </p:txBody>
      </p:sp>
    </p:spTree>
    <p:extLst>
      <p:ext uri="{BB962C8B-B14F-4D97-AF65-F5344CB8AC3E}">
        <p14:creationId xmlns:p14="http://schemas.microsoft.com/office/powerpoint/2010/main" val="279039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snø, tre, plante&#10;&#10;Automatisk generert beskrivelse">
            <a:extLst>
              <a:ext uri="{FF2B5EF4-FFF2-40B4-BE49-F238E27FC236}">
                <a16:creationId xmlns:a16="http://schemas.microsoft.com/office/drawing/2014/main" id="{DACDD704-EB0C-1DDC-CE18-1EB22C6D8B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330"/>
            <a:ext cx="12192000" cy="7486053"/>
          </a:xfrm>
        </p:spPr>
      </p:pic>
      <p:sp>
        <p:nvSpPr>
          <p:cNvPr id="3" name="TekstSylinder 2">
            <a:extLst>
              <a:ext uri="{FF2B5EF4-FFF2-40B4-BE49-F238E27FC236}">
                <a16:creationId xmlns:a16="http://schemas.microsoft.com/office/drawing/2014/main" id="{AFC5BAB0-2672-5000-229F-C65BEC51D570}"/>
              </a:ext>
            </a:extLst>
          </p:cNvPr>
          <p:cNvSpPr txBox="1"/>
          <p:nvPr/>
        </p:nvSpPr>
        <p:spPr>
          <a:xfrm>
            <a:off x="959836" y="6718852"/>
            <a:ext cx="184731" cy="369332"/>
          </a:xfrm>
          <a:prstGeom prst="rect">
            <a:avLst/>
          </a:prstGeom>
          <a:noFill/>
        </p:spPr>
        <p:txBody>
          <a:bodyPr wrap="none" rtlCol="0">
            <a:spAutoFit/>
          </a:bodyPr>
          <a:lstStyle/>
          <a:p>
            <a:endParaRPr lang="nb-NO" dirty="0"/>
          </a:p>
        </p:txBody>
      </p:sp>
      <p:sp>
        <p:nvSpPr>
          <p:cNvPr id="4" name="TekstSylinder 3">
            <a:extLst>
              <a:ext uri="{FF2B5EF4-FFF2-40B4-BE49-F238E27FC236}">
                <a16:creationId xmlns:a16="http://schemas.microsoft.com/office/drawing/2014/main" id="{A16250BB-12D2-C98D-44E2-B287D9C43109}"/>
              </a:ext>
            </a:extLst>
          </p:cNvPr>
          <p:cNvSpPr txBox="1"/>
          <p:nvPr/>
        </p:nvSpPr>
        <p:spPr>
          <a:xfrm>
            <a:off x="437322" y="6014594"/>
            <a:ext cx="11708693" cy="584775"/>
          </a:xfrm>
          <a:prstGeom prst="rect">
            <a:avLst/>
          </a:prstGeom>
          <a:noFill/>
        </p:spPr>
        <p:txBody>
          <a:bodyPr wrap="square" rtlCol="0">
            <a:spAutoFit/>
          </a:bodyPr>
          <a:lstStyle/>
          <a:p>
            <a:r>
              <a:rPr lang="nb-NO" sz="32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Tilbakeført 120 m av Botsfengsels mur ødelagt 1981,………..</a:t>
            </a:r>
            <a:endParaRPr lang="nb-NO" sz="3200" b="1" dirty="0">
              <a:solidFill>
                <a:srgbClr val="FF0000"/>
              </a:solidFill>
            </a:endParaRPr>
          </a:p>
        </p:txBody>
      </p:sp>
    </p:spTree>
    <p:extLst>
      <p:ext uri="{BB962C8B-B14F-4D97-AF65-F5344CB8AC3E}">
        <p14:creationId xmlns:p14="http://schemas.microsoft.com/office/powerpoint/2010/main" val="26444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utendørs, tre, vinter, frost&#10;&#10;Automatisk generert beskrivelse">
            <a:extLst>
              <a:ext uri="{FF2B5EF4-FFF2-40B4-BE49-F238E27FC236}">
                <a16:creationId xmlns:a16="http://schemas.microsoft.com/office/drawing/2014/main" id="{F5353C3C-03F2-3991-6959-AD7C452359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52" y="0"/>
            <a:ext cx="12288552" cy="7496944"/>
          </a:xfrm>
        </p:spPr>
      </p:pic>
      <p:sp>
        <p:nvSpPr>
          <p:cNvPr id="6" name="TekstSylinder 5">
            <a:extLst>
              <a:ext uri="{FF2B5EF4-FFF2-40B4-BE49-F238E27FC236}">
                <a16:creationId xmlns:a16="http://schemas.microsoft.com/office/drawing/2014/main" id="{A5E1E61B-BBE0-AC2E-32BB-7272C81FEE0D}"/>
              </a:ext>
            </a:extLst>
          </p:cNvPr>
          <p:cNvSpPr txBox="1"/>
          <p:nvPr/>
        </p:nvSpPr>
        <p:spPr>
          <a:xfrm>
            <a:off x="312373" y="6150902"/>
            <a:ext cx="11708693" cy="584775"/>
          </a:xfrm>
          <a:prstGeom prst="rect">
            <a:avLst/>
          </a:prstGeom>
          <a:noFill/>
        </p:spPr>
        <p:txBody>
          <a:bodyPr wrap="square" rtlCol="0">
            <a:spAutoFit/>
          </a:bodyPr>
          <a:lstStyle/>
          <a:p>
            <a:r>
              <a:rPr lang="nb-NO" sz="32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nb-NO" sz="3200" b="1"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restauret</a:t>
            </a:r>
            <a:r>
              <a:rPr lang="nb-NO" sz="3200" b="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i regi miljøbyen </a:t>
            </a:r>
            <a:endParaRPr lang="nb-NO" sz="3200" b="1" dirty="0">
              <a:solidFill>
                <a:srgbClr val="FF0000"/>
              </a:solidFill>
            </a:endParaRPr>
          </a:p>
        </p:txBody>
      </p:sp>
    </p:spTree>
    <p:extLst>
      <p:ext uri="{BB962C8B-B14F-4D97-AF65-F5344CB8AC3E}">
        <p14:creationId xmlns:p14="http://schemas.microsoft.com/office/powerpoint/2010/main" val="321712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vindu, konstruksjon, utendørs, himmel&#10;&#10;Automatisk generert beskrivelse">
            <a:extLst>
              <a:ext uri="{FF2B5EF4-FFF2-40B4-BE49-F238E27FC236}">
                <a16:creationId xmlns:a16="http://schemas.microsoft.com/office/drawing/2014/main" id="{2B0FF6F2-5320-C4CF-9F61-D92BFBC3792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97063" y="0"/>
            <a:ext cx="10294937" cy="6865938"/>
          </a:xfrm>
        </p:spPr>
      </p:pic>
      <p:sp>
        <p:nvSpPr>
          <p:cNvPr id="3" name="Tittel 2">
            <a:extLst>
              <a:ext uri="{FF2B5EF4-FFF2-40B4-BE49-F238E27FC236}">
                <a16:creationId xmlns:a16="http://schemas.microsoft.com/office/drawing/2014/main" id="{4DFD36B2-0C53-4B14-A1C6-8BC006850895}"/>
              </a:ext>
            </a:extLst>
          </p:cNvPr>
          <p:cNvSpPr>
            <a:spLocks noGrp="1"/>
          </p:cNvSpPr>
          <p:nvPr>
            <p:ph type="title"/>
          </p:nvPr>
        </p:nvSpPr>
        <p:spPr>
          <a:xfrm>
            <a:off x="179614" y="179615"/>
            <a:ext cx="2359479" cy="4756370"/>
          </a:xfrm>
        </p:spPr>
        <p:txBody>
          <a:bodyPr anchor="t"/>
          <a:lstStyle/>
          <a:p>
            <a:r>
              <a:rPr lang="nb-NO" b="1" dirty="0">
                <a:solidFill>
                  <a:srgbClr val="FF0000"/>
                </a:solidFill>
              </a:rPr>
              <a:t>Tøyen-bekken 5</a:t>
            </a:r>
            <a:br>
              <a:rPr lang="nb-NO" b="1" dirty="0">
                <a:solidFill>
                  <a:srgbClr val="FF0000"/>
                </a:solidFill>
              </a:rPr>
            </a:br>
            <a:br>
              <a:rPr lang="nb-NO" dirty="0">
                <a:solidFill>
                  <a:srgbClr val="FF0000"/>
                </a:solidFill>
              </a:rPr>
            </a:br>
            <a:r>
              <a:rPr lang="nb-NO" sz="2800" dirty="0">
                <a:solidFill>
                  <a:srgbClr val="FF0000"/>
                </a:solidFill>
              </a:rPr>
              <a:t>Fra</a:t>
            </a:r>
            <a:r>
              <a:rPr lang="nb-NO" dirty="0">
                <a:solidFill>
                  <a:srgbClr val="FF0000"/>
                </a:solidFill>
              </a:rPr>
              <a:t> </a:t>
            </a:r>
            <a:r>
              <a:rPr lang="nb-NO" sz="2800" dirty="0">
                <a:solidFill>
                  <a:srgbClr val="FF0000"/>
                </a:solidFill>
              </a:rPr>
              <a:t>forlatt lokal politistasjon og fengsel under forfall ……</a:t>
            </a:r>
            <a:endParaRPr lang="nb-NO" sz="1800" dirty="0">
              <a:solidFill>
                <a:srgbClr val="FF0000"/>
              </a:solidFill>
            </a:endParaRPr>
          </a:p>
        </p:txBody>
      </p:sp>
    </p:spTree>
    <p:extLst>
      <p:ext uri="{BB962C8B-B14F-4D97-AF65-F5344CB8AC3E}">
        <p14:creationId xmlns:p14="http://schemas.microsoft.com/office/powerpoint/2010/main" val="81973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lassholder for innhold 4" descr="Et bilde som inneholder tekst, vindu, utendørs, himmel&#10;&#10;Automatisk generert beskrivelse">
            <a:extLst>
              <a:ext uri="{FF2B5EF4-FFF2-40B4-BE49-F238E27FC236}">
                <a16:creationId xmlns:a16="http://schemas.microsoft.com/office/drawing/2014/main" id="{166763AF-7B76-DA82-F443-D8743D6B75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1575" y="-1008"/>
            <a:ext cx="5208105" cy="6825996"/>
          </a:xfrm>
        </p:spPr>
      </p:pic>
      <p:sp>
        <p:nvSpPr>
          <p:cNvPr id="3" name="Tittel 2">
            <a:extLst>
              <a:ext uri="{FF2B5EF4-FFF2-40B4-BE49-F238E27FC236}">
                <a16:creationId xmlns:a16="http://schemas.microsoft.com/office/drawing/2014/main" id="{E69A7B7F-DE22-EBFD-942F-274B9DAAC44E}"/>
              </a:ext>
            </a:extLst>
          </p:cNvPr>
          <p:cNvSpPr>
            <a:spLocks noGrp="1"/>
          </p:cNvSpPr>
          <p:nvPr>
            <p:ph type="title"/>
          </p:nvPr>
        </p:nvSpPr>
        <p:spPr>
          <a:xfrm>
            <a:off x="179613" y="179615"/>
            <a:ext cx="3375756" cy="4756370"/>
          </a:xfrm>
        </p:spPr>
        <p:txBody>
          <a:bodyPr anchor="t">
            <a:normAutofit/>
          </a:bodyPr>
          <a:lstStyle/>
          <a:p>
            <a:br>
              <a:rPr lang="nb-NO" b="1" dirty="0">
                <a:solidFill>
                  <a:srgbClr val="FF0000"/>
                </a:solidFill>
              </a:rPr>
            </a:br>
            <a:br>
              <a:rPr lang="nb-NO" dirty="0">
                <a:solidFill>
                  <a:srgbClr val="FF0000"/>
                </a:solidFill>
              </a:rPr>
            </a:br>
            <a:r>
              <a:rPr lang="nb-NO" sz="3100" dirty="0">
                <a:solidFill>
                  <a:srgbClr val="FF0000"/>
                </a:solidFill>
              </a:rPr>
              <a:t>……til internasjonalt kultur- og museumsprosjekt, ny musikkskole og sted for  krigsseilerveteraner</a:t>
            </a:r>
          </a:p>
        </p:txBody>
      </p:sp>
    </p:spTree>
    <p:extLst>
      <p:ext uri="{BB962C8B-B14F-4D97-AF65-F5344CB8AC3E}">
        <p14:creationId xmlns:p14="http://schemas.microsoft.com/office/powerpoint/2010/main" val="104031772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237</TotalTime>
  <Words>691</Words>
  <Application>Microsoft Office PowerPoint</Application>
  <PresentationFormat>Widescreen</PresentationFormat>
  <Paragraphs>55</Paragraphs>
  <Slides>32</Slides>
  <Notes>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32</vt:i4>
      </vt:variant>
    </vt:vector>
  </HeadingPairs>
  <TitlesOfParts>
    <vt:vector size="37" baseType="lpstr">
      <vt:lpstr>Aptos</vt:lpstr>
      <vt:lpstr>Aptos Display</vt:lpstr>
      <vt:lpstr>Arial</vt:lpstr>
      <vt:lpstr>Arial Narrow</vt:lpstr>
      <vt:lpstr>Office-tema</vt:lpstr>
      <vt:lpstr>PowerPoint-presentasjon</vt:lpstr>
      <vt:lpstr>Mye lokal bakgrunnskunnskap om bydelene og hva som trengtes lå der med bakgrunn i lokale aksjoner gjennom mange år, og det at bydel Gamle Oslo hadde prioritert forbedringsarbeid i bydelen i flere år. </vt:lpstr>
      <vt:lpstr>Ubyråkratisk arbeidsmåte med miljøbyavtaler – 1  Sørli plass     Kort vei fra ide til avtale om gjennomføring, og deretter at prosjektene ble realisert. </vt:lpstr>
      <vt:lpstr>Ubyråkratisk arbeidsmåte med miljøbyavtaler – 2  Tøyenbekken 5     Kort vei fra ide til avtale om gjennomføring, og deretter at prosjektene ble realisert. </vt:lpstr>
      <vt:lpstr>Mange prosjekter satt i gang, dels som entrepriser, men også kombinerte prosjekter med sysselsettingseffekt, arbeidstreningseffekt, stimulerte til lokal innsats og frivillig deltakelse. Noe som gjorde at man fikk mye ut av pengene.</vt:lpstr>
      <vt:lpstr>PowerPoint-presentasjon</vt:lpstr>
      <vt:lpstr>PowerPoint-presentasjon</vt:lpstr>
      <vt:lpstr>Tøyen-bekken 5  Fra forlatt lokal politistasjon og fengsel under forfall ……</vt:lpstr>
      <vt:lpstr>  ……til internasjonalt kultur- og museumsprosjekt, ny musikkskole og sted for  krigsseilerveteraner</vt:lpstr>
      <vt:lpstr>Fra Tøyen skole  -en skole truet av nedlegging </vt:lpstr>
      <vt:lpstr>Fra Tøyen skole -en skole truet av nedlegging.  Vi var med å snu dette.      (Her fra arbeider i skolegården) </vt:lpstr>
      <vt:lpstr>Gamle-byen skole  Var nedlagt.  Vi påvirket gjenåpning av skolen </vt:lpstr>
      <vt:lpstr>Sørli plass - før noe ble gjort   </vt:lpstr>
      <vt:lpstr>Sørli plass - skisse til ny utforming   </vt:lpstr>
      <vt:lpstr>Sørli plass - fra åpningen   </vt:lpstr>
      <vt:lpstr>Gavl-maleri på Ener-haugen   </vt:lpstr>
      <vt:lpstr>Kampen økologiske bondegård </vt:lpstr>
      <vt:lpstr>Hurdalsgate miljøgate </vt:lpstr>
      <vt:lpstr>Hurdalsgate miljøgate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Lorange</dc:creator>
  <cp:lastModifiedBy>Lars Erik Krogh</cp:lastModifiedBy>
  <cp:revision>3</cp:revision>
  <dcterms:created xsi:type="dcterms:W3CDTF">2024-10-15T14:03:38Z</dcterms:created>
  <dcterms:modified xsi:type="dcterms:W3CDTF">2024-10-23T21:32:54Z</dcterms:modified>
</cp:coreProperties>
</file>